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64AA-29DC-4AB8-8ECA-E75FF2BE86FB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A0A-7A52-4B34-A493-94CD56CFD4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127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64AA-29DC-4AB8-8ECA-E75FF2BE86FB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A0A-7A52-4B34-A493-94CD56CFD4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8189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64AA-29DC-4AB8-8ECA-E75FF2BE86FB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A0A-7A52-4B34-A493-94CD56CFD4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43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64AA-29DC-4AB8-8ECA-E75FF2BE86FB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A0A-7A52-4B34-A493-94CD56CFD4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515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64AA-29DC-4AB8-8ECA-E75FF2BE86FB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A0A-7A52-4B34-A493-94CD56CFD4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98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64AA-29DC-4AB8-8ECA-E75FF2BE86FB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A0A-7A52-4B34-A493-94CD56CFD4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255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64AA-29DC-4AB8-8ECA-E75FF2BE86FB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A0A-7A52-4B34-A493-94CD56CFD4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50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64AA-29DC-4AB8-8ECA-E75FF2BE86FB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A0A-7A52-4B34-A493-94CD56CFD4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246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64AA-29DC-4AB8-8ECA-E75FF2BE86FB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A0A-7A52-4B34-A493-94CD56CFD4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172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64AA-29DC-4AB8-8ECA-E75FF2BE86FB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A0A-7A52-4B34-A493-94CD56CFD4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840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64AA-29DC-4AB8-8ECA-E75FF2BE86FB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4CA0A-7A52-4B34-A493-94CD56CFD4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125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D64AA-29DC-4AB8-8ECA-E75FF2BE86FB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4CA0A-7A52-4B34-A493-94CD56CFD4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383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67">
            <a:extLst>
              <a:ext uri="{FF2B5EF4-FFF2-40B4-BE49-F238E27FC236}">
                <a16:creationId xmlns:a16="http://schemas.microsoft.com/office/drawing/2014/main" xmlns="" id="{B2E83A4A-C543-E9ED-8764-5221B1FB0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7138" y="4509120"/>
            <a:ext cx="4340655" cy="271482"/>
          </a:xfrm>
          <a:prstGeom prst="rect">
            <a:avLst/>
          </a:prstGeom>
          <a:solidFill>
            <a:srgbClr val="21BBC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4577" tIns="47288" rIns="94577" bIns="47288"/>
          <a:lstStyle>
            <a:lvl1pPr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200" b="1" dirty="0" smtClean="0"/>
              <a:t>CONCLUSÃO</a:t>
            </a:r>
            <a:endParaRPr lang="pt-BR" altLang="pt-BR" sz="1200" b="1" dirty="0"/>
          </a:p>
        </p:txBody>
      </p:sp>
      <p:sp>
        <p:nvSpPr>
          <p:cNvPr id="37" name="Rectangle 119">
            <a:extLst>
              <a:ext uri="{FF2B5EF4-FFF2-40B4-BE49-F238E27FC236}">
                <a16:creationId xmlns:a16="http://schemas.microsoft.com/office/drawing/2014/main" xmlns="" id="{F8F6CC3F-CFB9-1F04-A27B-D8C23D162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32" y="2060848"/>
            <a:ext cx="4315723" cy="311878"/>
          </a:xfrm>
          <a:prstGeom prst="rect">
            <a:avLst/>
          </a:prstGeom>
          <a:solidFill>
            <a:srgbClr val="21BBC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4577" tIns="47288" rIns="94577" bIns="47288"/>
          <a:lstStyle>
            <a:lvl1pPr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200" b="1" dirty="0" smtClean="0">
                <a:cs typeface="Arial" pitchFamily="34" charset="0"/>
              </a:rPr>
              <a:t>INTRODUÇÃO</a:t>
            </a:r>
            <a:endParaRPr lang="pt-BR" altLang="pt-BR" sz="1200" b="1" dirty="0">
              <a:cs typeface="Arial" pitchFamily="34" charset="0"/>
            </a:endParaRPr>
          </a:p>
        </p:txBody>
      </p:sp>
      <p:sp>
        <p:nvSpPr>
          <p:cNvPr id="38" name="Rectangle 119">
            <a:extLst>
              <a:ext uri="{FF2B5EF4-FFF2-40B4-BE49-F238E27FC236}">
                <a16:creationId xmlns:a16="http://schemas.microsoft.com/office/drawing/2014/main" xmlns="" id="{AE1F6505-2EBF-BDC3-BE9A-A5C880106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25" y="5149398"/>
            <a:ext cx="4315723" cy="285036"/>
          </a:xfrm>
          <a:prstGeom prst="rect">
            <a:avLst/>
          </a:prstGeom>
          <a:solidFill>
            <a:srgbClr val="21BBC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4577" tIns="47288" rIns="94577" bIns="47288"/>
          <a:lstStyle>
            <a:lvl1pPr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200" b="1" dirty="0" smtClean="0">
                <a:cs typeface="Arial" pitchFamily="34" charset="0"/>
              </a:rPr>
              <a:t>METODOLOGIA</a:t>
            </a:r>
            <a:endParaRPr lang="pt-BR" altLang="pt-BR" sz="1200" b="1" dirty="0">
              <a:cs typeface="Arial" pitchFamily="34" charset="0"/>
            </a:endParaRPr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xmlns="" id="{32CB0656-4473-45D0-25D7-761E395899A8}"/>
              </a:ext>
            </a:extLst>
          </p:cNvPr>
          <p:cNvSpPr/>
          <p:nvPr/>
        </p:nvSpPr>
        <p:spPr>
          <a:xfrm>
            <a:off x="140908" y="2420888"/>
            <a:ext cx="4307571" cy="10718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endParaRPr lang="pt-BR"/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xmlns="" id="{6BDEAA61-0E8A-EAC9-A6C0-1D6EFD338437}"/>
              </a:ext>
            </a:extLst>
          </p:cNvPr>
          <p:cNvSpPr/>
          <p:nvPr/>
        </p:nvSpPr>
        <p:spPr>
          <a:xfrm>
            <a:off x="136833" y="5517233"/>
            <a:ext cx="4307571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endParaRPr lang="pt-BR"/>
          </a:p>
        </p:txBody>
      </p:sp>
      <p:sp>
        <p:nvSpPr>
          <p:cNvPr id="41" name="Rectangle 119">
            <a:extLst>
              <a:ext uri="{FF2B5EF4-FFF2-40B4-BE49-F238E27FC236}">
                <a16:creationId xmlns:a16="http://schemas.microsoft.com/office/drawing/2014/main" xmlns="" id="{785D73EB-546C-387D-6B8F-5447DBF09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765" y="2060848"/>
            <a:ext cx="4315723" cy="303809"/>
          </a:xfrm>
          <a:prstGeom prst="rect">
            <a:avLst/>
          </a:prstGeom>
          <a:solidFill>
            <a:srgbClr val="21BBC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4577" tIns="47288" rIns="94577" bIns="47288"/>
          <a:lstStyle>
            <a:lvl1pPr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200" b="1" dirty="0" smtClean="0">
                <a:cs typeface="Arial" pitchFamily="34" charset="0"/>
              </a:rPr>
              <a:t>RESULTADOS</a:t>
            </a:r>
            <a:endParaRPr lang="pt-BR" altLang="pt-BR" sz="1200" b="1" dirty="0">
              <a:cs typeface="Arial" pitchFamily="34" charset="0"/>
            </a:endParaRPr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xmlns="" id="{7926AC0E-453B-8594-D24D-0392EC544ECE}"/>
              </a:ext>
            </a:extLst>
          </p:cNvPr>
          <p:cNvSpPr/>
          <p:nvPr/>
        </p:nvSpPr>
        <p:spPr>
          <a:xfrm>
            <a:off x="4656917" y="2420888"/>
            <a:ext cx="4307571" cy="8367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marL="12700" algn="just">
              <a:lnSpc>
                <a:spcPct val="100000"/>
              </a:lnSpc>
              <a:spcBef>
                <a:spcPts val="100"/>
              </a:spcBef>
              <a:tabLst>
                <a:tab pos="332740" algn="l"/>
                <a:tab pos="1144270" algn="l"/>
                <a:tab pos="1892935" algn="l"/>
                <a:tab pos="3502660" algn="l"/>
              </a:tabLst>
            </a:pPr>
            <a:r>
              <a:rPr lang="pt-BR" sz="1200" spc="-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pt-BR" sz="1200" spc="-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  <a:tabLst>
                <a:tab pos="332740" algn="l"/>
                <a:tab pos="1144270" algn="l"/>
                <a:tab pos="1892935" algn="l"/>
                <a:tab pos="3502660" algn="l"/>
              </a:tabLst>
            </a:pPr>
            <a:r>
              <a:rPr lang="pt-BR" sz="1200" spc="-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pt-BR" sz="1200" spc="-1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presentação dos  resultados </a:t>
            </a:r>
            <a:r>
              <a:rPr lang="pt-BR" sz="1200" spc="-2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 </a:t>
            </a:r>
            <a:r>
              <a:rPr lang="pt-BR" sz="1200" spc="-2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200" spc="-2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foram  </a:t>
            </a:r>
            <a:r>
              <a:rPr lang="pt-BR" sz="1200" spc="-1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obtidos</a:t>
            </a:r>
            <a:r>
              <a:rPr lang="pt-B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200" spc="-2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  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estudos</a:t>
            </a:r>
            <a:r>
              <a:rPr lang="pt-BR" sz="1200" spc="32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específicos</a:t>
            </a:r>
            <a:r>
              <a:rPr lang="pt-BR" sz="1200" spc="35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pt-BR" sz="1200" spc="34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expressos</a:t>
            </a:r>
            <a:r>
              <a:rPr lang="pt-BR" sz="1200" spc="7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pt-BR" sz="1200" spc="8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200" spc="8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gráficos</a:t>
            </a:r>
            <a:r>
              <a:rPr lang="pt-B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pt-BR" sz="1200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</a:t>
            </a:r>
            <a:r>
              <a:rPr lang="pt-BR" sz="1200" spc="8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sz="1200" spc="-1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também </a:t>
            </a:r>
            <a:r>
              <a:rPr lang="pt-B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podem</a:t>
            </a:r>
            <a:r>
              <a:rPr lang="pt-BR" sz="1200" spc="3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</a:t>
            </a:r>
            <a:r>
              <a:rPr lang="pt-BR" sz="1200" spc="3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utilizadas</a:t>
            </a:r>
            <a:r>
              <a:rPr lang="pt-BR" sz="1200" spc="3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tabelas</a:t>
            </a:r>
            <a:r>
              <a:rPr lang="pt-BR" sz="1200" spc="4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pt-BR" sz="1200" spc="3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200" spc="-1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fotos.</a:t>
            </a:r>
          </a:p>
          <a:p>
            <a:pPr marL="12700" algn="just">
              <a:spcBef>
                <a:spcPts val="100"/>
              </a:spcBef>
              <a:tabLst>
                <a:tab pos="332740" algn="l"/>
                <a:tab pos="1144270" algn="l"/>
                <a:tab pos="1892935" algn="l"/>
                <a:tab pos="3502660" algn="l"/>
              </a:tabLst>
            </a:pPr>
            <a:r>
              <a:rPr lang="pt-BR" sz="1200" b="1" spc="-2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Fonte</a:t>
            </a:r>
            <a:r>
              <a:rPr lang="pt-BR" sz="1200" b="1" spc="-2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z="1200" b="1" spc="-1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Arial      Parágrafo: </a:t>
            </a:r>
            <a:r>
              <a:rPr lang="pt-BR" sz="1200" b="1" spc="-1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justificado</a:t>
            </a:r>
            <a:r>
              <a:rPr lang="pt-B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  <a:tabLst>
                <a:tab pos="332740" algn="l"/>
                <a:tab pos="1144270" algn="l"/>
                <a:tab pos="1892935" algn="l"/>
                <a:tab pos="3502660" algn="l"/>
              </a:tabLst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xmlns="" id="{38B69060-450A-AED9-43EC-E233CF6DC0BA}"/>
              </a:ext>
            </a:extLst>
          </p:cNvPr>
          <p:cNvSpPr/>
          <p:nvPr/>
        </p:nvSpPr>
        <p:spPr>
          <a:xfrm>
            <a:off x="4644108" y="4860871"/>
            <a:ext cx="4340655" cy="6563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r>
              <a:rPr lang="pt-BR" dirty="0" smtClean="0"/>
              <a:t>Des</a:t>
            </a:r>
            <a:endParaRPr lang="pt-BR" dirty="0"/>
          </a:p>
        </p:txBody>
      </p:sp>
      <p:pic>
        <p:nvPicPr>
          <p:cNvPr id="18" name="Picture 6" descr="https://crape.org.br/wp-content/uploads/2023/01/Logo_FIC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2405063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aixaDeTexto 18"/>
          <p:cNvSpPr txBox="1"/>
          <p:nvPr/>
        </p:nvSpPr>
        <p:spPr>
          <a:xfrm>
            <a:off x="2051720" y="97468"/>
            <a:ext cx="568863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MOSTRA FICR</a:t>
            </a:r>
          </a:p>
        </p:txBody>
      </p:sp>
      <p:sp>
        <p:nvSpPr>
          <p:cNvPr id="21" name="Rectangle 117">
            <a:extLst>
              <a:ext uri="{FF2B5EF4-FFF2-40B4-BE49-F238E27FC236}">
                <a16:creationId xmlns:a16="http://schemas.microsoft.com/office/drawing/2014/main" xmlns="" id="{7318552D-43D5-928F-02F5-A62D61E32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620688"/>
            <a:ext cx="8754974" cy="682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2054" tIns="216027" rIns="432054" bIns="216027" anchor="ctr">
            <a:spAutoFit/>
          </a:bodyPr>
          <a:lstStyle>
            <a:lvl1pPr defTabSz="4321175">
              <a:spcBef>
                <a:spcPct val="20000"/>
              </a:spcBef>
              <a:buChar char="•"/>
              <a:tabLst>
                <a:tab pos="8640763" algn="l"/>
              </a:tabLst>
              <a:defRPr sz="15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>
              <a:spcBef>
                <a:spcPct val="20000"/>
              </a:spcBef>
              <a:buChar char="–"/>
              <a:tabLst>
                <a:tab pos="8640763" algn="l"/>
              </a:tabLst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>
              <a:spcBef>
                <a:spcPct val="20000"/>
              </a:spcBef>
              <a:buChar char="•"/>
              <a:tabLst>
                <a:tab pos="8640763" algn="l"/>
              </a:tabLst>
              <a:defRPr sz="1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>
              <a:spcBef>
                <a:spcPct val="20000"/>
              </a:spcBef>
              <a:buChar char="–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>
              <a:spcBef>
                <a:spcPct val="20000"/>
              </a:spcBef>
              <a:buChar char="»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b="1" dirty="0" smtClean="0">
                <a:cs typeface="Arial" pitchFamily="34" charset="0"/>
              </a:rPr>
              <a:t>TÍTULO DO TRABALHO</a:t>
            </a:r>
            <a:endParaRPr lang="pt-BR" altLang="pt-BR" sz="1600" b="1" dirty="0">
              <a:cs typeface="Arial" pitchFamily="34" charset="0"/>
            </a:endParaRPr>
          </a:p>
        </p:txBody>
      </p:sp>
      <p:sp>
        <p:nvSpPr>
          <p:cNvPr id="23" name="Rectangle 117">
            <a:extLst>
              <a:ext uri="{FF2B5EF4-FFF2-40B4-BE49-F238E27FC236}">
                <a16:creationId xmlns:a16="http://schemas.microsoft.com/office/drawing/2014/main" xmlns="" id="{7318552D-43D5-928F-02F5-A62D61E32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0728"/>
            <a:ext cx="9090247" cy="805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2054" tIns="216027" rIns="432054" bIns="216027" anchor="ctr">
            <a:spAutoFit/>
          </a:bodyPr>
          <a:lstStyle>
            <a:lvl1pPr defTabSz="4321175">
              <a:spcBef>
                <a:spcPct val="20000"/>
              </a:spcBef>
              <a:buChar char="•"/>
              <a:tabLst>
                <a:tab pos="8640763" algn="l"/>
              </a:tabLst>
              <a:defRPr sz="15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>
              <a:spcBef>
                <a:spcPct val="20000"/>
              </a:spcBef>
              <a:buChar char="–"/>
              <a:tabLst>
                <a:tab pos="8640763" algn="l"/>
              </a:tabLst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>
              <a:spcBef>
                <a:spcPct val="20000"/>
              </a:spcBef>
              <a:buChar char="•"/>
              <a:tabLst>
                <a:tab pos="8640763" algn="l"/>
              </a:tabLst>
              <a:defRPr sz="1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>
              <a:spcBef>
                <a:spcPct val="20000"/>
              </a:spcBef>
              <a:buChar char="–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>
              <a:spcBef>
                <a:spcPct val="20000"/>
              </a:spcBef>
              <a:buChar char="»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BR" altLang="pt-BR" sz="1200" b="1" dirty="0" smtClean="0">
                <a:cs typeface="Arial" pitchFamily="34" charset="0"/>
              </a:rPr>
              <a:t>Alunoxxxxxxxxxxxxxxxxxxxxxx</a:t>
            </a:r>
            <a:r>
              <a:rPr lang="pt-BR" altLang="pt-BR" sz="1200" b="1" baseline="30000" dirty="0" smtClean="0">
                <a:cs typeface="Arial" pitchFamily="34" charset="0"/>
              </a:rPr>
              <a:t>1</a:t>
            </a:r>
            <a:r>
              <a:rPr lang="pt-BR" altLang="pt-BR" sz="1200" b="1" dirty="0" smtClean="0">
                <a:cs typeface="Arial" pitchFamily="34" charset="0"/>
              </a:rPr>
              <a:t>; </a:t>
            </a:r>
            <a:r>
              <a:rPr lang="pt-BR" altLang="pt-BR" sz="1200" b="1" dirty="0" err="1" smtClean="0">
                <a:cs typeface="Arial" pitchFamily="34" charset="0"/>
              </a:rPr>
              <a:t>Alunoyyyyyyyyyyyyyyyyy</a:t>
            </a:r>
            <a:r>
              <a:rPr lang="pt-BR" altLang="pt-BR" sz="1200" b="1" dirty="0">
                <a:cs typeface="Arial" pitchFamily="34" charset="0"/>
              </a:rPr>
              <a:t> </a:t>
            </a:r>
            <a:r>
              <a:rPr lang="pt-BR" altLang="pt-BR" sz="1200" b="1" dirty="0" smtClean="0">
                <a:cs typeface="Arial" pitchFamily="34" charset="0"/>
              </a:rPr>
              <a:t>Alunowwwwwwwwwwww</a:t>
            </a:r>
            <a:r>
              <a:rPr lang="pt-BR" altLang="pt-BR" sz="1200" b="1" baseline="30000" dirty="0" smtClean="0">
                <a:cs typeface="Arial" pitchFamily="34" charset="0"/>
              </a:rPr>
              <a:t>1</a:t>
            </a:r>
            <a:r>
              <a:rPr lang="pt-BR" altLang="pt-BR" sz="1200" b="1" dirty="0" smtClean="0">
                <a:cs typeface="Arial" pitchFamily="34" charset="0"/>
              </a:rPr>
              <a:t>; Alunozzzzzzzzzzzzzzzzzzzz</a:t>
            </a:r>
            <a:r>
              <a:rPr lang="pt-BR" altLang="pt-BR" sz="1200" b="1" baseline="30000" dirty="0" smtClean="0">
                <a:cs typeface="Arial" pitchFamily="34" charset="0"/>
              </a:rPr>
              <a:t>1</a:t>
            </a:r>
            <a:r>
              <a:rPr lang="pt-BR" altLang="pt-BR" sz="1200" b="1" dirty="0" smtClean="0">
                <a:cs typeface="Arial" pitchFamily="34" charset="0"/>
              </a:rPr>
              <a:t>; Professor(a) Orientador (a) xxxxxxxxxxxxxxxxxx</a:t>
            </a:r>
            <a:r>
              <a:rPr lang="pt-BR" altLang="pt-BR" sz="1200" b="1" baseline="30000" dirty="0" smtClean="0">
                <a:cs typeface="Arial" pitchFamily="34" charset="0"/>
              </a:rPr>
              <a:t>2</a:t>
            </a:r>
            <a:endParaRPr lang="pt-BR" altLang="pt-BR" sz="1200" b="1" baseline="30000" dirty="0">
              <a:cs typeface="Arial" pitchFamily="34" charset="0"/>
            </a:endParaRPr>
          </a:p>
        </p:txBody>
      </p:sp>
      <p:sp>
        <p:nvSpPr>
          <p:cNvPr id="24" name="Rectangle 117">
            <a:extLst>
              <a:ext uri="{FF2B5EF4-FFF2-40B4-BE49-F238E27FC236}">
                <a16:creationId xmlns:a16="http://schemas.microsoft.com/office/drawing/2014/main" xmlns="" id="{7318552D-43D5-928F-02F5-A62D61E32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12776"/>
            <a:ext cx="9090248" cy="774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2054" tIns="216027" rIns="432054" bIns="216027" anchor="ctr">
            <a:spAutoFit/>
          </a:bodyPr>
          <a:lstStyle>
            <a:lvl1pPr defTabSz="4321175">
              <a:spcBef>
                <a:spcPct val="20000"/>
              </a:spcBef>
              <a:buChar char="•"/>
              <a:tabLst>
                <a:tab pos="8640763" algn="l"/>
              </a:tabLst>
              <a:defRPr sz="15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>
              <a:spcBef>
                <a:spcPct val="20000"/>
              </a:spcBef>
              <a:buChar char="–"/>
              <a:tabLst>
                <a:tab pos="8640763" algn="l"/>
              </a:tabLst>
              <a:defRPr sz="1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>
              <a:spcBef>
                <a:spcPct val="20000"/>
              </a:spcBef>
              <a:buChar char="•"/>
              <a:tabLst>
                <a:tab pos="8640763" algn="l"/>
              </a:tabLst>
              <a:defRPr sz="1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>
              <a:spcBef>
                <a:spcPct val="20000"/>
              </a:spcBef>
              <a:buChar char="–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>
              <a:spcBef>
                <a:spcPct val="20000"/>
              </a:spcBef>
              <a:buChar char="»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640763" algn="l"/>
              </a:tabLst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100" b="1" baseline="30000" dirty="0">
                <a:cs typeface="Arial" pitchFamily="34" charset="0"/>
              </a:rPr>
              <a:t>1</a:t>
            </a:r>
            <a:r>
              <a:rPr lang="pt-BR" altLang="pt-BR" sz="1100" b="1" dirty="0">
                <a:cs typeface="Arial" pitchFamily="34" charset="0"/>
              </a:rPr>
              <a:t>Discente do </a:t>
            </a:r>
            <a:r>
              <a:rPr lang="pt-BR" altLang="pt-BR" sz="1100" b="1" dirty="0" smtClean="0">
                <a:cs typeface="Arial" pitchFamily="34" charset="0"/>
              </a:rPr>
              <a:t>Curso (Colocar o nome do curso) – </a:t>
            </a:r>
            <a:r>
              <a:rPr lang="pt-BR" altLang="pt-BR" sz="1100" b="1" dirty="0">
                <a:cs typeface="Arial" pitchFamily="34" charset="0"/>
              </a:rPr>
              <a:t>Faculdade Católica Imaculada Conceição do Recife - FICR</a:t>
            </a:r>
          </a:p>
          <a:p>
            <a:pPr algn="just">
              <a:spcBef>
                <a:spcPct val="0"/>
              </a:spcBef>
              <a:buNone/>
            </a:pPr>
            <a:r>
              <a:rPr lang="pt-BR" altLang="pt-BR" sz="1100" b="1" baseline="30000" dirty="0">
                <a:cs typeface="Arial" pitchFamily="34" charset="0"/>
              </a:rPr>
              <a:t>2</a:t>
            </a:r>
            <a:r>
              <a:rPr lang="pt-BR" altLang="pt-BR" sz="1100" b="1" dirty="0">
                <a:cs typeface="Arial" pitchFamily="34" charset="0"/>
              </a:rPr>
              <a:t>Docente do Curso </a:t>
            </a:r>
            <a:r>
              <a:rPr lang="pt-BR" altLang="pt-BR" sz="1100" b="1" dirty="0">
                <a:cs typeface="Arial" pitchFamily="34" charset="0"/>
              </a:rPr>
              <a:t> (Colocar o nome do curso</a:t>
            </a:r>
            <a:r>
              <a:rPr lang="pt-BR" altLang="pt-BR" sz="1100" b="1" dirty="0" smtClean="0">
                <a:cs typeface="Arial" pitchFamily="34" charset="0"/>
              </a:rPr>
              <a:t>) </a:t>
            </a:r>
            <a:r>
              <a:rPr lang="pt-BR" altLang="pt-BR" sz="1100" b="1" dirty="0" smtClean="0">
                <a:cs typeface="Arial" pitchFamily="34" charset="0"/>
              </a:rPr>
              <a:t>– </a:t>
            </a:r>
            <a:r>
              <a:rPr lang="pt-BR" altLang="pt-BR" sz="1100" b="1" dirty="0">
                <a:cs typeface="Arial" pitchFamily="34" charset="0"/>
              </a:rPr>
              <a:t>Faculdade Católica Imaculada Conceição do Recife - FICR </a:t>
            </a:r>
          </a:p>
        </p:txBody>
      </p:sp>
      <p:sp>
        <p:nvSpPr>
          <p:cNvPr id="25" name="object 9"/>
          <p:cNvSpPr txBox="1"/>
          <p:nvPr/>
        </p:nvSpPr>
        <p:spPr>
          <a:xfrm>
            <a:off x="190160" y="5709322"/>
            <a:ext cx="4093808" cy="7771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spcBef>
                <a:spcPts val="100"/>
              </a:spcBef>
              <a:tabLst>
                <a:tab pos="838835" algn="l"/>
                <a:tab pos="1449705" algn="l"/>
                <a:tab pos="2490470" algn="l"/>
                <a:tab pos="2903220" algn="l"/>
              </a:tabLst>
            </a:pPr>
            <a:r>
              <a:rPr sz="1200" spc="-20" dirty="0" err="1" smtClean="0">
                <a:latin typeface="Arial" pitchFamily="34" charset="0"/>
                <a:cs typeface="Arial" pitchFamily="34" charset="0"/>
              </a:rPr>
              <a:t>Deve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1200" spc="-25" dirty="0" err="1" smtClean="0">
                <a:latin typeface="Arial" pitchFamily="34" charset="0"/>
                <a:cs typeface="Arial" pitchFamily="34" charset="0"/>
              </a:rPr>
              <a:t>ser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 </a:t>
            </a:r>
            <a:r>
              <a:rPr sz="1200" spc="-10" dirty="0" err="1" smtClean="0">
                <a:latin typeface="Arial" pitchFamily="34" charset="0"/>
                <a:cs typeface="Arial" pitchFamily="34" charset="0"/>
              </a:rPr>
              <a:t>descri</a:t>
            </a:r>
            <a:r>
              <a:rPr lang="pt-BR" sz="1200" spc="-10" dirty="0" smtClean="0">
                <a:latin typeface="Arial" pitchFamily="34" charset="0"/>
                <a:cs typeface="Arial" pitchFamily="34" charset="0"/>
              </a:rPr>
              <a:t>t</a:t>
            </a:r>
            <a:r>
              <a:rPr sz="1200" spc="-1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1200" spc="-5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 </a:t>
            </a:r>
            <a:r>
              <a:rPr sz="1200" spc="-10" dirty="0" err="1" smtClean="0">
                <a:latin typeface="Arial" pitchFamily="34" charset="0"/>
                <a:cs typeface="Arial" pitchFamily="34" charset="0"/>
              </a:rPr>
              <a:t>metodologia</a:t>
            </a:r>
            <a:r>
              <a:rPr lang="pt-BR" sz="1200" spc="-1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aplicada</a:t>
            </a:r>
            <a:r>
              <a:rPr lang="pt-BR" sz="1200" spc="1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ao</a:t>
            </a:r>
            <a:r>
              <a:rPr lang="pt-BR" sz="1200" spc="155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trabalho</a:t>
            </a:r>
            <a:r>
              <a:rPr lang="pt-BR" sz="1200" spc="16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com</a:t>
            </a:r>
            <a:r>
              <a:rPr lang="pt-BR" sz="1200" spc="15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dados</a:t>
            </a:r>
            <a:r>
              <a:rPr lang="pt-BR" sz="1200" spc="155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spc="-10" dirty="0">
                <a:latin typeface="Arial" pitchFamily="34" charset="0"/>
                <a:cs typeface="Arial" pitchFamily="34" charset="0"/>
              </a:rPr>
              <a:t>acerca </a:t>
            </a:r>
            <a:r>
              <a:rPr lang="pt-BR" sz="1200" spc="-25" dirty="0" smtClean="0">
                <a:latin typeface="Arial" pitchFamily="34" charset="0"/>
                <a:cs typeface="Arial" pitchFamily="34" charset="0"/>
              </a:rPr>
              <a:t>dos </a:t>
            </a:r>
            <a:r>
              <a:rPr lang="pt-BR" sz="1200" spc="-10" dirty="0" smtClean="0">
                <a:latin typeface="Arial" pitchFamily="34" charset="0"/>
                <a:cs typeface="Arial" pitchFamily="34" charset="0"/>
              </a:rPr>
              <a:t>materiais </a:t>
            </a:r>
            <a:r>
              <a:rPr lang="pt-BR" sz="1200" spc="-50" dirty="0" smtClean="0">
                <a:latin typeface="Arial" pitchFamily="34" charset="0"/>
                <a:cs typeface="Arial" pitchFamily="34" charset="0"/>
              </a:rPr>
              <a:t>e métodos </a:t>
            </a:r>
            <a:r>
              <a:rPr lang="pt-BR" sz="1200" spc="-2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spc="-10" dirty="0">
                <a:latin typeface="Arial" pitchFamily="34" charset="0"/>
                <a:cs typeface="Arial" pitchFamily="34" charset="0"/>
              </a:rPr>
              <a:t>utilizados</a:t>
            </a:r>
            <a:r>
              <a:rPr lang="pt-BR" sz="1200" spc="-10" dirty="0" smtClean="0">
                <a:latin typeface="Arial" pitchFamily="34" charset="0"/>
                <a:cs typeface="Arial" pitchFamily="34" charset="0"/>
              </a:rPr>
              <a:t>. </a:t>
            </a:r>
            <a:endParaRPr lang="pt-BR" sz="1200" spc="-10" dirty="0" smtClean="0">
              <a:latin typeface="Arial" pitchFamily="34" charset="0"/>
              <a:cs typeface="Arial" pitchFamily="34" charset="0"/>
            </a:endParaRPr>
          </a:p>
          <a:p>
            <a:pPr marL="12700" algn="just">
              <a:spcBef>
                <a:spcPts val="100"/>
              </a:spcBef>
              <a:tabLst>
                <a:tab pos="838835" algn="l"/>
                <a:tab pos="1449705" algn="l"/>
                <a:tab pos="2490470" algn="l"/>
                <a:tab pos="2903220" algn="l"/>
              </a:tabLst>
            </a:pPr>
            <a:r>
              <a:rPr lang="pt-BR" sz="1200" b="1" spc="-20" dirty="0">
                <a:latin typeface="Arial" pitchFamily="34" charset="0"/>
                <a:cs typeface="Arial" pitchFamily="34" charset="0"/>
              </a:rPr>
              <a:t>Fonte: </a:t>
            </a:r>
            <a:r>
              <a:rPr lang="pt-BR" sz="1200" b="1" spc="-10" dirty="0">
                <a:latin typeface="Arial" pitchFamily="34" charset="0"/>
                <a:cs typeface="Arial" pitchFamily="34" charset="0"/>
              </a:rPr>
              <a:t>Arial      Parágrafo: </a:t>
            </a:r>
            <a:r>
              <a:rPr lang="pt-BR" sz="1200" b="1" dirty="0">
                <a:latin typeface="Arial" pitchFamily="34" charset="0"/>
                <a:cs typeface="Arial" pitchFamily="34" charset="0"/>
              </a:rPr>
              <a:t>justificado.</a:t>
            </a:r>
            <a:endParaRPr lang="pt-BR" sz="1200" dirty="0">
              <a:latin typeface="Arial" pitchFamily="34" charset="0"/>
              <a:cs typeface="Arial" pitchFamily="34" charset="0"/>
            </a:endParaRPr>
          </a:p>
          <a:p>
            <a:pPr marL="12700" algn="just">
              <a:spcBef>
                <a:spcPts val="100"/>
              </a:spcBef>
              <a:tabLst>
                <a:tab pos="838835" algn="l"/>
                <a:tab pos="1449705" algn="l"/>
                <a:tab pos="2490470" algn="l"/>
                <a:tab pos="2903220" algn="l"/>
              </a:tabLst>
            </a:pPr>
            <a:endParaRPr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596863" y="4922584"/>
            <a:ext cx="4253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 smtClean="0">
                <a:latin typeface="Arial" pitchFamily="34" charset="0"/>
                <a:cs typeface="Arial" pitchFamily="34" charset="0"/>
              </a:rPr>
              <a:t>Descrever as principais conclusões do trabalho.</a:t>
            </a:r>
          </a:p>
          <a:p>
            <a:pPr algn="just"/>
            <a:r>
              <a:rPr lang="pt-BR" sz="1200" b="1" spc="-20" dirty="0" smtClean="0">
                <a:latin typeface="Arial" pitchFamily="34" charset="0"/>
                <a:cs typeface="Arial" pitchFamily="34" charset="0"/>
              </a:rPr>
              <a:t>Fonte</a:t>
            </a:r>
            <a:r>
              <a:rPr lang="pt-BR" sz="1200" b="1" spc="-2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200" b="1" spc="-1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Arial</a:t>
            </a:r>
            <a:r>
              <a:rPr lang="pt-BR" sz="1200" b="1" spc="-1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b="1" spc="-10" dirty="0" smtClean="0">
                <a:latin typeface="Arial" pitchFamily="34" charset="0"/>
                <a:cs typeface="Arial" pitchFamily="34" charset="0"/>
              </a:rPr>
              <a:t>    P</a:t>
            </a:r>
            <a:r>
              <a:rPr lang="pt-BR" sz="1200" b="1" spc="-1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arágrafo</a:t>
            </a:r>
            <a:r>
              <a:rPr lang="pt-BR" sz="1200" b="1" spc="-1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justificado.</a:t>
            </a:r>
            <a:endParaRPr lang="pt-B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55575" y="2420888"/>
            <a:ext cx="4268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 smtClean="0">
                <a:latin typeface="Arial" pitchFamily="34" charset="0"/>
                <a:cs typeface="Arial" pitchFamily="34" charset="0"/>
              </a:rPr>
              <a:t>Nesse espaço, escrever uma introdução breve e direta contendo objetivos do trabalho e justificativa.</a:t>
            </a:r>
          </a:p>
          <a:p>
            <a:pPr algn="just"/>
            <a:r>
              <a:rPr lang="pt-BR" sz="1200" b="1" spc="-20" dirty="0" smtClean="0">
                <a:latin typeface="Arial" pitchFamily="34" charset="0"/>
                <a:cs typeface="Arial" pitchFamily="34" charset="0"/>
              </a:rPr>
              <a:t>Fonte</a:t>
            </a:r>
            <a:r>
              <a:rPr lang="pt-BR" sz="1200" b="1" spc="-2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1200" b="1" spc="-10" dirty="0" smtClean="0">
                <a:latin typeface="Arial" pitchFamily="34" charset="0"/>
                <a:cs typeface="Arial" pitchFamily="34" charset="0"/>
              </a:rPr>
              <a:t>Arial      Parágrafo</a:t>
            </a:r>
            <a:r>
              <a:rPr lang="pt-BR" sz="1200" b="1" spc="-1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1200" b="1" dirty="0" smtClean="0">
                <a:latin typeface="Arial" pitchFamily="34" charset="0"/>
                <a:cs typeface="Arial" pitchFamily="34" charset="0"/>
              </a:rPr>
              <a:t>justificado.</a:t>
            </a:r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119">
            <a:extLst>
              <a:ext uri="{FF2B5EF4-FFF2-40B4-BE49-F238E27FC236}">
                <a16:creationId xmlns:a16="http://schemas.microsoft.com/office/drawing/2014/main" xmlns="" id="{AE1F6505-2EBF-BDC3-BE9A-A5C880106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71" y="3645024"/>
            <a:ext cx="4315723" cy="285036"/>
          </a:xfrm>
          <a:prstGeom prst="rect">
            <a:avLst/>
          </a:prstGeom>
          <a:solidFill>
            <a:srgbClr val="21BBC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4577" tIns="47288" rIns="94577" bIns="47288"/>
          <a:lstStyle>
            <a:lvl1pPr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200" b="1" dirty="0" smtClean="0">
                <a:cs typeface="Arial" pitchFamily="34" charset="0"/>
              </a:rPr>
              <a:t>DESENVOLVIMENTO</a:t>
            </a:r>
            <a:endParaRPr lang="pt-BR" altLang="pt-BR" sz="1200" b="1" dirty="0">
              <a:cs typeface="Arial" pitchFamily="34" charset="0"/>
            </a:endParaRP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xmlns="" id="{32CB0656-4473-45D0-25D7-761E395899A8}"/>
              </a:ext>
            </a:extLst>
          </p:cNvPr>
          <p:cNvSpPr/>
          <p:nvPr/>
        </p:nvSpPr>
        <p:spPr>
          <a:xfrm>
            <a:off x="144984" y="4038931"/>
            <a:ext cx="4307571" cy="9742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02633" y="4093621"/>
            <a:ext cx="42688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 smtClean="0">
                <a:latin typeface="Arial" pitchFamily="34" charset="0"/>
                <a:cs typeface="Arial" pitchFamily="34" charset="0"/>
              </a:rPr>
              <a:t>Neste espaço devem ser descritos os principais dados relevantes para o desenvolvimento da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pesquisa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1200" b="1" spc="-2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200" b="1" spc="-20" dirty="0">
                <a:latin typeface="Arial" pitchFamily="34" charset="0"/>
                <a:cs typeface="Arial" pitchFamily="34" charset="0"/>
              </a:rPr>
              <a:t>Fonte: </a:t>
            </a:r>
            <a:r>
              <a:rPr lang="pt-BR" sz="1200" b="1" spc="-10" dirty="0">
                <a:latin typeface="Arial" pitchFamily="34" charset="0"/>
                <a:cs typeface="Arial" pitchFamily="34" charset="0"/>
              </a:rPr>
              <a:t>Arial      Parágrafo: </a:t>
            </a:r>
            <a:r>
              <a:rPr lang="pt-BR" sz="1200" b="1" dirty="0">
                <a:latin typeface="Arial" pitchFamily="34" charset="0"/>
                <a:cs typeface="Arial" pitchFamily="34" charset="0"/>
              </a:rPr>
              <a:t>justificado.</a:t>
            </a:r>
            <a:endParaRPr lang="pt-BR" sz="1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167">
            <a:extLst>
              <a:ext uri="{FF2B5EF4-FFF2-40B4-BE49-F238E27FC236}">
                <a16:creationId xmlns:a16="http://schemas.microsoft.com/office/drawing/2014/main" xmlns="" id="{B2E83A4A-C543-E9ED-8764-5221B1FB0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4008" y="5605790"/>
            <a:ext cx="4340655" cy="271482"/>
          </a:xfrm>
          <a:prstGeom prst="rect">
            <a:avLst/>
          </a:prstGeom>
          <a:solidFill>
            <a:srgbClr val="21BBC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4577" tIns="47288" rIns="94577" bIns="47288"/>
          <a:lstStyle>
            <a:lvl1pPr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200" b="1" dirty="0" smtClean="0"/>
              <a:t>REFERÊNCIAS</a:t>
            </a:r>
            <a:endParaRPr lang="pt-BR" altLang="pt-BR" sz="1200" b="1" dirty="0"/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xmlns="" id="{38B69060-450A-AED9-43EC-E233CF6DC0BA}"/>
              </a:ext>
            </a:extLst>
          </p:cNvPr>
          <p:cNvSpPr/>
          <p:nvPr/>
        </p:nvSpPr>
        <p:spPr>
          <a:xfrm>
            <a:off x="4644008" y="5968354"/>
            <a:ext cx="4301731" cy="7010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endParaRPr lang="pt-BR" sz="12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4644008" y="6023029"/>
            <a:ext cx="4220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Arial" pitchFamily="34" charset="0"/>
                <a:cs typeface="Arial" pitchFamily="34" charset="0"/>
              </a:rPr>
              <a:t>Incluir as referências utilizadas!</a:t>
            </a:r>
          </a:p>
          <a:p>
            <a:r>
              <a:rPr lang="pt-BR" sz="1200" b="1" spc="-20" dirty="0" smtClean="0">
                <a:latin typeface="Arial" pitchFamily="34" charset="0"/>
                <a:cs typeface="Arial" pitchFamily="34" charset="0"/>
              </a:rPr>
              <a:t>Fonte</a:t>
            </a:r>
            <a:r>
              <a:rPr lang="pt-BR" sz="1200" b="1" spc="-2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z="1200" b="1" spc="-1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Arial,  </a:t>
            </a:r>
            <a:r>
              <a:rPr lang="pt-BR" sz="1200" b="1" spc="-1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Parágrafo</a:t>
            </a:r>
            <a:r>
              <a:rPr lang="pt-BR" sz="1200" b="1" spc="-1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z="1200" b="1" dirty="0" smtClean="0">
                <a:latin typeface="Arial" pitchFamily="34" charset="0"/>
                <a:cs typeface="Arial" pitchFamily="34" charset="0"/>
              </a:rPr>
              <a:t>Alinhado à esquerda.</a:t>
            </a:r>
            <a:endParaRPr lang="pt-BR" sz="1200" dirty="0" smtClean="0"/>
          </a:p>
          <a:p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750648" y="97468"/>
            <a:ext cx="2339599" cy="9210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Espaço para o símbolo do curso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6" name="Rectangle 167">
            <a:extLst>
              <a:ext uri="{FF2B5EF4-FFF2-40B4-BE49-F238E27FC236}">
                <a16:creationId xmlns:a16="http://schemas.microsoft.com/office/drawing/2014/main" xmlns="" id="{B2E83A4A-C543-E9ED-8764-5221B1FB0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1084" y="3356992"/>
            <a:ext cx="4274656" cy="271482"/>
          </a:xfrm>
          <a:prstGeom prst="rect">
            <a:avLst/>
          </a:prstGeom>
          <a:solidFill>
            <a:srgbClr val="21BBC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4577" tIns="47288" rIns="94577" bIns="47288"/>
          <a:lstStyle>
            <a:lvl1pPr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21175" eaLnBrk="0" hangingPunct="0"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sz="1200" b="1" dirty="0" smtClean="0"/>
              <a:t>DISCUSSÃO</a:t>
            </a:r>
            <a:endParaRPr lang="pt-BR" altLang="pt-BR" sz="1200" b="1" dirty="0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xmlns="" id="{38B69060-450A-AED9-43EC-E233CF6DC0BA}"/>
              </a:ext>
            </a:extLst>
          </p:cNvPr>
          <p:cNvSpPr/>
          <p:nvPr/>
        </p:nvSpPr>
        <p:spPr>
          <a:xfrm>
            <a:off x="4617138" y="3712759"/>
            <a:ext cx="4293411" cy="6523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16" tIns="10008" rIns="20016" bIns="10008" rtlCol="0" anchor="ctr"/>
          <a:lstStyle/>
          <a:p>
            <a:pPr algn="ctr"/>
            <a:r>
              <a:rPr lang="pt-BR" dirty="0" smtClean="0"/>
              <a:t>Des</a:t>
            </a:r>
            <a:endParaRPr lang="pt-BR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4572000" y="3717032"/>
            <a:ext cx="42018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Interpretação dos resultados e suas implicações.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200" b="1" spc="-20" dirty="0" smtClean="0">
                <a:latin typeface="Arial" pitchFamily="34" charset="0"/>
                <a:cs typeface="Arial" pitchFamily="34" charset="0"/>
              </a:rPr>
              <a:t>Fonte</a:t>
            </a:r>
            <a:r>
              <a:rPr lang="pt-BR" sz="1200" b="1" spc="-2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200" b="1" spc="-1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Arial</a:t>
            </a:r>
            <a:r>
              <a:rPr lang="pt-BR" sz="1200" b="1" spc="-1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200" b="1" spc="-10" dirty="0" smtClean="0">
                <a:latin typeface="Arial" pitchFamily="34" charset="0"/>
                <a:cs typeface="Arial" pitchFamily="34" charset="0"/>
              </a:rPr>
              <a:t>    P</a:t>
            </a:r>
            <a:r>
              <a:rPr lang="pt-BR" sz="1200" b="1" spc="-1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arágrafo</a:t>
            </a:r>
            <a:r>
              <a:rPr lang="pt-BR" sz="1200" b="1" spc="-1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justificado.</a:t>
            </a:r>
            <a:endParaRPr lang="pt-B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313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908720"/>
            <a:ext cx="91440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Após concluir a fase de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desenvolvimento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 da pesquisa,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chega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o momento de criar o banner acadêmico. 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Um banner é uma 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representação visual do trabalho acadêmico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, cujo propósito é comunicar informações de forma concisa e clara.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É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fundamental garantir que o </a:t>
            </a:r>
            <a:r>
              <a:rPr lang="pt-BR" sz="1600" b="1" dirty="0">
                <a:latin typeface="Arial" pitchFamily="34" charset="0"/>
                <a:cs typeface="Arial" pitchFamily="34" charset="0"/>
              </a:rPr>
              <a:t>conteúdo visual e a explicação oral estejam em sincronia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, de modo a tornar o banner atrativo e compreensível para o público.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Ele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combina o conteúdo da pesquisa com elementos visuais, como fotografias, tabelas e gráficos, proporcionando uma visão panorâmica do estudo.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Em geral, um banner acadêmico segue uma estrutura convencional, incluindo seções fixas, tais como introdução,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resumo/desenvolvimento,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metodologia empregada, gráficos,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tabelas, conclusão e referências.</a:t>
            </a: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Esse formato é amplamente utilizado em eventos científicos, como congressos, simpósios, feiras acadêmicas e seminários, onde os banners são exibidos.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Assim, para assegurar a efetividade do banner, é importante aderir às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diretrizes fornecidas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pela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instituição de ensino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INFORMAÇÕES:</a:t>
            </a:r>
            <a:endParaRPr lang="pt-BR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443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332656"/>
            <a:ext cx="9144000" cy="5858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pt-BR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b="1" dirty="0">
                <a:latin typeface="Arial" pitchFamily="34" charset="0"/>
                <a:cs typeface="Arial" pitchFamily="34" charset="0"/>
              </a:rPr>
              <a:t>Título do trabalho:</a:t>
            </a:r>
            <a:r>
              <a:rPr lang="pt-BR" dirty="0">
                <a:latin typeface="Arial" pitchFamily="34" charset="0"/>
                <a:cs typeface="Arial" pitchFamily="34" charset="0"/>
              </a:rPr>
              <a:t> Deve ser claro, conciso e chamativo, refletindo o tema principal.</a:t>
            </a:r>
          </a:p>
          <a:p>
            <a:pPr algn="just">
              <a:lnSpc>
                <a:spcPct val="150000"/>
              </a:lnSpc>
            </a:pPr>
            <a:r>
              <a:rPr lang="pt-BR" b="1" dirty="0">
                <a:latin typeface="Arial" pitchFamily="34" charset="0"/>
                <a:cs typeface="Arial" pitchFamily="34" charset="0"/>
              </a:rPr>
              <a:t>Autores:</a:t>
            </a:r>
            <a:r>
              <a:rPr lang="pt-BR" dirty="0">
                <a:latin typeface="Arial" pitchFamily="34" charset="0"/>
                <a:cs typeface="Arial" pitchFamily="34" charset="0"/>
              </a:rPr>
              <a:t> Nome completo de todos os autores, afiliação institucional (universidade, departamento) e e-mail para contato.</a:t>
            </a:r>
          </a:p>
          <a:p>
            <a:pPr algn="just">
              <a:lnSpc>
                <a:spcPct val="150000"/>
              </a:lnSpc>
            </a:pPr>
            <a:r>
              <a:rPr lang="pt-BR" b="1" dirty="0">
                <a:latin typeface="Arial" pitchFamily="34" charset="0"/>
                <a:cs typeface="Arial" pitchFamily="34" charset="0"/>
              </a:rPr>
              <a:t>Orientador:</a:t>
            </a:r>
            <a:r>
              <a:rPr lang="pt-BR" dirty="0">
                <a:latin typeface="Arial" pitchFamily="34" charset="0"/>
                <a:cs typeface="Arial" pitchFamily="34" charset="0"/>
              </a:rPr>
              <a:t> Nome completo e afiliação institucional.</a:t>
            </a:r>
          </a:p>
          <a:p>
            <a:pPr algn="just">
              <a:lnSpc>
                <a:spcPct val="150000"/>
              </a:lnSpc>
            </a:pPr>
            <a:r>
              <a:rPr lang="pt-BR" b="1" dirty="0">
                <a:latin typeface="Arial" pitchFamily="34" charset="0"/>
                <a:cs typeface="Arial" pitchFamily="34" charset="0"/>
              </a:rPr>
              <a:t>Introdução:</a:t>
            </a:r>
            <a:r>
              <a:rPr lang="pt-BR" dirty="0">
                <a:latin typeface="Arial" pitchFamily="34" charset="0"/>
                <a:cs typeface="Arial" pitchFamily="34" charset="0"/>
              </a:rPr>
              <a:t> Apresentação breve do tema, contextualizando a importância da pesquisa.</a:t>
            </a:r>
          </a:p>
          <a:p>
            <a:pPr algn="just">
              <a:lnSpc>
                <a:spcPct val="150000"/>
              </a:lnSpc>
            </a:pPr>
            <a:r>
              <a:rPr lang="pt-BR" b="1" dirty="0">
                <a:latin typeface="Arial" pitchFamily="34" charset="0"/>
                <a:cs typeface="Arial" pitchFamily="34" charset="0"/>
              </a:rPr>
              <a:t>Objetivos:</a:t>
            </a:r>
            <a:r>
              <a:rPr lang="pt-BR" dirty="0">
                <a:latin typeface="Arial" pitchFamily="34" charset="0"/>
                <a:cs typeface="Arial" pitchFamily="34" charset="0"/>
              </a:rPr>
              <a:t> Quais as metas que o trabalho busca alcançar?</a:t>
            </a:r>
          </a:p>
          <a:p>
            <a:pPr algn="just">
              <a:lnSpc>
                <a:spcPct val="150000"/>
              </a:lnSpc>
            </a:pPr>
            <a:r>
              <a:rPr lang="pt-BR" b="1" dirty="0">
                <a:latin typeface="Arial" pitchFamily="34" charset="0"/>
                <a:cs typeface="Arial" pitchFamily="34" charset="0"/>
              </a:rPr>
              <a:t>Metodologia:</a:t>
            </a:r>
            <a:r>
              <a:rPr lang="pt-BR" dirty="0">
                <a:latin typeface="Arial" pitchFamily="34" charset="0"/>
                <a:cs typeface="Arial" pitchFamily="34" charset="0"/>
              </a:rPr>
              <a:t> Como a pesquisa foi realizada? Quais os métodos e técnicas utilizados?</a:t>
            </a:r>
          </a:p>
          <a:p>
            <a:pPr algn="just">
              <a:lnSpc>
                <a:spcPct val="150000"/>
              </a:lnSpc>
            </a:pPr>
            <a:r>
              <a:rPr lang="pt-BR" b="1" dirty="0">
                <a:latin typeface="Arial" pitchFamily="34" charset="0"/>
                <a:cs typeface="Arial" pitchFamily="34" charset="0"/>
              </a:rPr>
              <a:t>Resultados:</a:t>
            </a:r>
            <a:r>
              <a:rPr lang="pt-BR" dirty="0">
                <a:latin typeface="Arial" pitchFamily="34" charset="0"/>
                <a:cs typeface="Arial" pitchFamily="34" charset="0"/>
              </a:rPr>
              <a:t> Quais os principais resultados obtidos? Apresente de forma clara e concisa.</a:t>
            </a:r>
          </a:p>
          <a:p>
            <a:pPr algn="just">
              <a:lnSpc>
                <a:spcPct val="150000"/>
              </a:lnSpc>
            </a:pPr>
            <a:r>
              <a:rPr lang="pt-BR" b="1" dirty="0">
                <a:latin typeface="Arial" pitchFamily="34" charset="0"/>
                <a:cs typeface="Arial" pitchFamily="34" charset="0"/>
              </a:rPr>
              <a:t>Discussão:</a:t>
            </a:r>
            <a:r>
              <a:rPr lang="pt-BR" dirty="0">
                <a:latin typeface="Arial" pitchFamily="34" charset="0"/>
                <a:cs typeface="Arial" pitchFamily="34" charset="0"/>
              </a:rPr>
              <a:t> Interpretação dos resultados e suas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implicações.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b="1" dirty="0">
                <a:latin typeface="Arial" pitchFamily="34" charset="0"/>
                <a:cs typeface="Arial" pitchFamily="34" charset="0"/>
              </a:rPr>
              <a:t>Conclusão:</a:t>
            </a:r>
            <a:r>
              <a:rPr lang="pt-BR" dirty="0">
                <a:latin typeface="Arial" pitchFamily="34" charset="0"/>
                <a:cs typeface="Arial" pitchFamily="34" charset="0"/>
              </a:rPr>
              <a:t> Síntese das principais descobertas e contribuições do trabalho.</a:t>
            </a:r>
          </a:p>
          <a:p>
            <a:pPr algn="just">
              <a:lnSpc>
                <a:spcPct val="150000"/>
              </a:lnSpc>
            </a:pPr>
            <a:r>
              <a:rPr lang="pt-BR" b="1" dirty="0">
                <a:latin typeface="Arial" pitchFamily="34" charset="0"/>
                <a:cs typeface="Arial" pitchFamily="34" charset="0"/>
              </a:rPr>
              <a:t>Agradecimentos:</a:t>
            </a:r>
            <a:r>
              <a:rPr lang="pt-BR" dirty="0">
                <a:latin typeface="Arial" pitchFamily="34" charset="0"/>
                <a:cs typeface="Arial" pitchFamily="34" charset="0"/>
              </a:rPr>
              <a:t> Agradecimentos a instituições, financiadores ou colaboradores.</a:t>
            </a:r>
          </a:p>
          <a:p>
            <a:pPr algn="just">
              <a:lnSpc>
                <a:spcPct val="150000"/>
              </a:lnSpc>
            </a:pPr>
            <a:r>
              <a:rPr lang="pt-BR" b="1" dirty="0">
                <a:latin typeface="Arial" pitchFamily="34" charset="0"/>
                <a:cs typeface="Arial" pitchFamily="34" charset="0"/>
              </a:rPr>
              <a:t>Referências:</a:t>
            </a:r>
            <a:r>
              <a:rPr lang="pt-BR" dirty="0">
                <a:latin typeface="Arial" pitchFamily="34" charset="0"/>
                <a:cs typeface="Arial" pitchFamily="34" charset="0"/>
              </a:rPr>
              <a:t> Citações das principais fontes utilizadas na pesquisa.</a:t>
            </a:r>
          </a:p>
        </p:txBody>
      </p:sp>
    </p:spTree>
    <p:extLst>
      <p:ext uri="{BB962C8B-B14F-4D97-AF65-F5344CB8AC3E}">
        <p14:creationId xmlns:p14="http://schemas.microsoft.com/office/powerpoint/2010/main" val="2642692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562610"/>
            <a:ext cx="91440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Elementos Visuais:</a:t>
            </a:r>
          </a:p>
          <a:p>
            <a:pPr algn="just">
              <a:lnSpc>
                <a:spcPct val="150000"/>
              </a:lnSpc>
            </a:pPr>
            <a:r>
              <a:rPr lang="pt-BR" b="1" dirty="0">
                <a:latin typeface="Arial" pitchFamily="34" charset="0"/>
                <a:cs typeface="Arial" pitchFamily="34" charset="0"/>
              </a:rPr>
              <a:t>Imagens:</a:t>
            </a:r>
            <a:r>
              <a:rPr lang="pt-BR" dirty="0">
                <a:latin typeface="Arial" pitchFamily="34" charset="0"/>
                <a:cs typeface="Arial" pitchFamily="34" charset="0"/>
              </a:rPr>
              <a:t> Utilize gráficos, tabelas, diagramas ou fotos para ilustrar os resultados e tornar o banner mais visualmente atrativo.</a:t>
            </a:r>
          </a:p>
          <a:p>
            <a:pPr algn="just">
              <a:lnSpc>
                <a:spcPct val="150000"/>
              </a:lnSpc>
            </a:pPr>
            <a:r>
              <a:rPr lang="pt-BR" b="1" dirty="0">
                <a:latin typeface="Arial" pitchFamily="34" charset="0"/>
                <a:cs typeface="Arial" pitchFamily="34" charset="0"/>
              </a:rPr>
              <a:t>Cores:</a:t>
            </a:r>
            <a:r>
              <a:rPr lang="pt-BR" dirty="0">
                <a:latin typeface="Arial" pitchFamily="34" charset="0"/>
                <a:cs typeface="Arial" pitchFamily="34" charset="0"/>
              </a:rPr>
              <a:t> Escolha uma paleta de cores que seja agradável aos olhos e que transmita a identidade visual da sua instituição ou do evento.</a:t>
            </a:r>
          </a:p>
          <a:p>
            <a:pPr algn="just">
              <a:lnSpc>
                <a:spcPct val="150000"/>
              </a:lnSpc>
            </a:pPr>
            <a:r>
              <a:rPr lang="pt-BR" b="1" dirty="0">
                <a:latin typeface="Arial" pitchFamily="34" charset="0"/>
                <a:cs typeface="Arial" pitchFamily="34" charset="0"/>
              </a:rPr>
              <a:t>Layout:</a:t>
            </a:r>
            <a:r>
              <a:rPr lang="pt-BR" dirty="0">
                <a:latin typeface="Arial" pitchFamily="34" charset="0"/>
                <a:cs typeface="Arial" pitchFamily="34" charset="0"/>
              </a:rPr>
              <a:t> Organize as informações de forma clara e lógica, utilizando um layout bem estruturado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Informações de contato:</a:t>
            </a:r>
          </a:p>
          <a:p>
            <a:pPr algn="just">
              <a:lnSpc>
                <a:spcPct val="150000"/>
              </a:lnSpc>
            </a:pPr>
            <a:r>
              <a:rPr lang="pt-BR" b="1" dirty="0">
                <a:latin typeface="Arial" pitchFamily="34" charset="0"/>
                <a:cs typeface="Arial" pitchFamily="34" charset="0"/>
              </a:rPr>
              <a:t>Onde encontrar você?</a:t>
            </a:r>
            <a:r>
              <a:rPr lang="pt-BR" dirty="0">
                <a:latin typeface="Arial" pitchFamily="34" charset="0"/>
                <a:cs typeface="Arial" pitchFamily="34" charset="0"/>
              </a:rPr>
              <a:t> Inclua seu site, telefone, e-mail ou endereço.</a:t>
            </a:r>
          </a:p>
          <a:p>
            <a:pPr algn="just">
              <a:lnSpc>
                <a:spcPct val="150000"/>
              </a:lnSpc>
            </a:pPr>
            <a:r>
              <a:rPr lang="pt-BR" b="1" dirty="0">
                <a:latin typeface="Arial" pitchFamily="34" charset="0"/>
                <a:cs typeface="Arial" pitchFamily="34" charset="0"/>
              </a:rPr>
              <a:t>Utilize um QR </a:t>
            </a:r>
            <a:r>
              <a:rPr lang="pt-BR" b="1" dirty="0" err="1">
                <a:latin typeface="Arial" pitchFamily="34" charset="0"/>
                <a:cs typeface="Arial" pitchFamily="34" charset="0"/>
              </a:rPr>
              <a:t>code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:</a:t>
            </a:r>
            <a:r>
              <a:rPr lang="pt-BR" dirty="0">
                <a:latin typeface="Arial" pitchFamily="34" charset="0"/>
                <a:cs typeface="Arial" pitchFamily="34" charset="0"/>
              </a:rPr>
              <a:t> Facilite 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acesso....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861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451262"/>
            <a:ext cx="9144000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Dicas Adicionais:</a:t>
            </a:r>
          </a:p>
          <a:p>
            <a:pPr algn="just">
              <a:lnSpc>
                <a:spcPct val="150000"/>
              </a:lnSpc>
            </a:pPr>
            <a:r>
              <a:rPr lang="pt-BR" b="1" dirty="0">
                <a:latin typeface="Arial" pitchFamily="34" charset="0"/>
                <a:cs typeface="Arial" pitchFamily="34" charset="0"/>
              </a:rPr>
              <a:t>Concisão:</a:t>
            </a:r>
            <a:r>
              <a:rPr lang="pt-BR" dirty="0">
                <a:latin typeface="Arial" pitchFamily="34" charset="0"/>
                <a:cs typeface="Arial" pitchFamily="34" charset="0"/>
              </a:rPr>
              <a:t> Evite textos longos e complexos. Utilize frases curtas e objetivas.</a:t>
            </a:r>
          </a:p>
          <a:p>
            <a:pPr algn="just">
              <a:lnSpc>
                <a:spcPct val="150000"/>
              </a:lnSpc>
            </a:pPr>
            <a:r>
              <a:rPr lang="pt-BR" b="1" dirty="0">
                <a:latin typeface="Arial" pitchFamily="34" charset="0"/>
                <a:cs typeface="Arial" pitchFamily="34" charset="0"/>
              </a:rPr>
              <a:t>Destaque:</a:t>
            </a:r>
            <a:r>
              <a:rPr lang="pt-BR" dirty="0">
                <a:latin typeface="Arial" pitchFamily="34" charset="0"/>
                <a:cs typeface="Arial" pitchFamily="34" charset="0"/>
              </a:rPr>
              <a:t> Use negrito, itálico ou cores diferentes para destacar as informações mais importantes.</a:t>
            </a:r>
          </a:p>
          <a:p>
            <a:pPr algn="just">
              <a:lnSpc>
                <a:spcPct val="150000"/>
              </a:lnSpc>
            </a:pPr>
            <a:r>
              <a:rPr lang="pt-BR" b="1" dirty="0">
                <a:latin typeface="Arial" pitchFamily="34" charset="0"/>
                <a:cs typeface="Arial" pitchFamily="34" charset="0"/>
              </a:rPr>
              <a:t>Visualização:</a:t>
            </a:r>
            <a:r>
              <a:rPr lang="pt-BR" dirty="0">
                <a:latin typeface="Arial" pitchFamily="34" charset="0"/>
                <a:cs typeface="Arial" pitchFamily="34" charset="0"/>
              </a:rPr>
              <a:t> Priorize a visualização dos dados, utilizando gráficos e tabelas de forma eficaz.</a:t>
            </a:r>
          </a:p>
          <a:p>
            <a:pPr algn="just">
              <a:lnSpc>
                <a:spcPct val="150000"/>
              </a:lnSpc>
            </a:pPr>
            <a:r>
              <a:rPr lang="pt-BR" b="1" dirty="0">
                <a:latin typeface="Arial" pitchFamily="34" charset="0"/>
                <a:cs typeface="Arial" pitchFamily="34" charset="0"/>
              </a:rPr>
              <a:t>Revisão:</a:t>
            </a:r>
            <a:r>
              <a:rPr lang="pt-BR" dirty="0">
                <a:latin typeface="Arial" pitchFamily="34" charset="0"/>
                <a:cs typeface="Arial" pitchFamily="34" charset="0"/>
              </a:rPr>
              <a:t> Revise cuidadosamente o banner antes de finalizá-lo, verificando se todas as informações estão corretas e se o layout está organizado.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539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-2738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REGRAS:</a:t>
            </a:r>
            <a:endParaRPr lang="pt-BR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0" y="764704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pt-BR" sz="14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FONTE DO TRABALHO: ARIAL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TAMANHOS DA FONTE: Vai depender do tamanho dos textos entre outros itens, OS PROFESSORES DEVERÃO ORIENTAR!!!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TÍTULO: Centralizado, escrito com letras maiúsculas e em negrito.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NOME DOS ALUNOS E PROFESSOR (A) ORIENTADOR (A): Nomes completos escritos com letras maiúsculas e minúsculas.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TÓPICOS: Escritos com letra maiúscula e em negrito.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FIGURAS, GRÁFICOS E TABELAS (se houver): colocar legenda em baixo.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endParaRPr lang="pt-BR" sz="14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endParaRPr lang="pt-BR" sz="14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endParaRPr lang="pt-BR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4915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611</Words>
  <Application>Microsoft Office PowerPoint</Application>
  <PresentationFormat>Apresentação na tela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Isabele Alcoforado</dc:creator>
  <cp:lastModifiedBy>Isabele Alcoforado</cp:lastModifiedBy>
  <cp:revision>9</cp:revision>
  <dcterms:created xsi:type="dcterms:W3CDTF">2024-05-03T14:38:14Z</dcterms:created>
  <dcterms:modified xsi:type="dcterms:W3CDTF">2024-10-10T16:36:55Z</dcterms:modified>
</cp:coreProperties>
</file>