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2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18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43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15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98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55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50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24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72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40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25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D64AA-29DC-4AB8-8ECA-E75FF2BE86FB}" type="datetimeFigureOut">
              <a:rPr lang="pt-BR" smtClean="0"/>
              <a:t>10/10/2024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4CA0A-7A52-4B34-A493-94CD56CFD4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38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7">
            <a:extLst>
              <a:ext uri="{FF2B5EF4-FFF2-40B4-BE49-F238E27FC236}">
                <a16:creationId xmlns:a16="http://schemas.microsoft.com/office/drawing/2014/main" xmlns="" id="{B2E83A4A-C543-E9ED-8764-5221B1FB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7138" y="4509120"/>
            <a:ext cx="4340655" cy="271482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/>
              <a:t>CONCLUSÃO</a:t>
            </a:r>
            <a:endParaRPr lang="pt-BR" altLang="pt-BR" sz="1200" b="1" dirty="0"/>
          </a:p>
        </p:txBody>
      </p:sp>
      <p:sp>
        <p:nvSpPr>
          <p:cNvPr id="37" name="Rectangle 119">
            <a:extLst>
              <a:ext uri="{FF2B5EF4-FFF2-40B4-BE49-F238E27FC236}">
                <a16:creationId xmlns:a16="http://schemas.microsoft.com/office/drawing/2014/main" xmlns="" id="{F8F6CC3F-CFB9-1F04-A27B-D8C23D162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32" y="2060848"/>
            <a:ext cx="4315723" cy="311878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>
                <a:cs typeface="Arial" pitchFamily="34" charset="0"/>
              </a:rPr>
              <a:t>INTRODUÇÃO</a:t>
            </a:r>
            <a:endParaRPr lang="pt-BR" altLang="pt-BR" sz="1200" b="1" dirty="0">
              <a:cs typeface="Arial" pitchFamily="34" charset="0"/>
            </a:endParaRPr>
          </a:p>
        </p:txBody>
      </p:sp>
      <p:sp>
        <p:nvSpPr>
          <p:cNvPr id="38" name="Rectangle 119">
            <a:extLst>
              <a:ext uri="{FF2B5EF4-FFF2-40B4-BE49-F238E27FC236}">
                <a16:creationId xmlns:a16="http://schemas.microsoft.com/office/drawing/2014/main" xmlns="" id="{AE1F6505-2EBF-BDC3-BE9A-A5C880106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25" y="5149398"/>
            <a:ext cx="4315723" cy="285036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>
                <a:cs typeface="Arial" pitchFamily="34" charset="0"/>
              </a:rPr>
              <a:t>METODOLOGIA</a:t>
            </a:r>
            <a:endParaRPr lang="pt-BR" altLang="pt-BR" sz="1200" b="1" dirty="0">
              <a:cs typeface="Arial" pitchFamily="34" charset="0"/>
            </a:endParaRP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xmlns="" id="{32CB0656-4473-45D0-25D7-761E395899A8}"/>
              </a:ext>
            </a:extLst>
          </p:cNvPr>
          <p:cNvSpPr/>
          <p:nvPr/>
        </p:nvSpPr>
        <p:spPr>
          <a:xfrm>
            <a:off x="140908" y="2420888"/>
            <a:ext cx="4307571" cy="10718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endParaRPr lang="pt-BR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xmlns="" id="{6BDEAA61-0E8A-EAC9-A6C0-1D6EFD338437}"/>
              </a:ext>
            </a:extLst>
          </p:cNvPr>
          <p:cNvSpPr/>
          <p:nvPr/>
        </p:nvSpPr>
        <p:spPr>
          <a:xfrm>
            <a:off x="136833" y="5517233"/>
            <a:ext cx="4307571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endParaRPr lang="pt-BR"/>
          </a:p>
        </p:txBody>
      </p:sp>
      <p:sp>
        <p:nvSpPr>
          <p:cNvPr id="41" name="Rectangle 119">
            <a:extLst>
              <a:ext uri="{FF2B5EF4-FFF2-40B4-BE49-F238E27FC236}">
                <a16:creationId xmlns:a16="http://schemas.microsoft.com/office/drawing/2014/main" xmlns="" id="{785D73EB-546C-387D-6B8F-5447DBF09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765" y="2060848"/>
            <a:ext cx="4315723" cy="303809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>
                <a:cs typeface="Arial" pitchFamily="34" charset="0"/>
              </a:rPr>
              <a:t>RESULTADOS</a:t>
            </a:r>
            <a:endParaRPr lang="pt-BR" altLang="pt-BR" sz="1200" b="1" dirty="0">
              <a:cs typeface="Arial" pitchFamily="34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xmlns="" id="{7926AC0E-453B-8594-D24D-0392EC544ECE}"/>
              </a:ext>
            </a:extLst>
          </p:cNvPr>
          <p:cNvSpPr/>
          <p:nvPr/>
        </p:nvSpPr>
        <p:spPr>
          <a:xfrm>
            <a:off x="4656917" y="2420888"/>
            <a:ext cx="4307571" cy="8367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332740" algn="l"/>
                <a:tab pos="1144270" algn="l"/>
                <a:tab pos="1892935" algn="l"/>
                <a:tab pos="3502660" algn="l"/>
              </a:tabLst>
            </a:pPr>
            <a:r>
              <a:rPr lang="pt-BR" sz="12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pt-BR" sz="1200" spc="-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332740" algn="l"/>
                <a:tab pos="1144270" algn="l"/>
                <a:tab pos="1892935" algn="l"/>
                <a:tab pos="3502660" algn="l"/>
              </a:tabLst>
            </a:pPr>
            <a:r>
              <a:rPr lang="pt-BR" sz="1200" spc="-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200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presentação dos  resultados </a:t>
            </a:r>
            <a:r>
              <a:rPr lang="pt-BR" sz="1200" spc="-2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pt-BR" sz="1200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foram  </a:t>
            </a:r>
            <a:r>
              <a:rPr lang="pt-BR" sz="1200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obtidos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-2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estudos</a:t>
            </a:r>
            <a:r>
              <a:rPr lang="pt-BR" sz="1200" spc="32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específicos</a:t>
            </a:r>
            <a:r>
              <a:rPr lang="pt-BR" sz="1200" spc="35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pt-BR" sz="1200" spc="34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expressos</a:t>
            </a:r>
            <a:r>
              <a:rPr lang="pt-BR" sz="1200" spc="7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pt-BR" sz="1200" spc="8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8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gráficos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pt-BR" sz="1200" spc="8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</a:t>
            </a:r>
            <a:r>
              <a:rPr lang="pt-BR" sz="1200" spc="8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spc="-1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também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podem</a:t>
            </a:r>
            <a:r>
              <a:rPr lang="pt-BR" sz="1200" spc="3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</a:t>
            </a:r>
            <a:r>
              <a:rPr lang="pt-BR" sz="1200" spc="3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utilizadas</a:t>
            </a:r>
            <a:r>
              <a:rPr lang="pt-BR" sz="1200" spc="3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tabelas</a:t>
            </a:r>
            <a:r>
              <a:rPr lang="pt-BR" sz="1200" spc="4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sz="1200" spc="3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fotos.</a:t>
            </a:r>
          </a:p>
          <a:p>
            <a:pPr marL="12700" algn="just">
              <a:spcBef>
                <a:spcPts val="100"/>
              </a:spcBef>
              <a:tabLst>
                <a:tab pos="332740" algn="l"/>
                <a:tab pos="1144270" algn="l"/>
                <a:tab pos="1892935" algn="l"/>
                <a:tab pos="3502660" algn="l"/>
              </a:tabLst>
            </a:pPr>
            <a:r>
              <a:rPr lang="pt-BR" sz="1200" b="1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Fonte</a:t>
            </a:r>
            <a:r>
              <a:rPr lang="pt-BR" sz="1200" b="1" spc="-2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spc="-1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Arial      Parágrafo: 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justificado</a:t>
            </a:r>
            <a:r>
              <a:rPr lang="pt-BR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332740" algn="l"/>
                <a:tab pos="1144270" algn="l"/>
                <a:tab pos="1892935" algn="l"/>
                <a:tab pos="3502660" algn="l"/>
              </a:tabLst>
            </a:pP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xmlns="" id="{38B69060-450A-AED9-43EC-E233CF6DC0BA}"/>
              </a:ext>
            </a:extLst>
          </p:cNvPr>
          <p:cNvSpPr/>
          <p:nvPr/>
        </p:nvSpPr>
        <p:spPr>
          <a:xfrm>
            <a:off x="4644108" y="4860871"/>
            <a:ext cx="4340655" cy="6563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r>
              <a:rPr lang="pt-BR" dirty="0" smtClean="0"/>
              <a:t>Des</a:t>
            </a:r>
            <a:endParaRPr lang="pt-BR" dirty="0"/>
          </a:p>
        </p:txBody>
      </p:sp>
      <p:pic>
        <p:nvPicPr>
          <p:cNvPr id="18" name="Picture 6" descr="https://crape.org.br/wp-content/uploads/2023/01/Logo_FIC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2405063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2051720" y="97468"/>
            <a:ext cx="56886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MOSTRA FICR</a:t>
            </a:r>
          </a:p>
        </p:txBody>
      </p:sp>
      <p:sp>
        <p:nvSpPr>
          <p:cNvPr id="21" name="Rectangle 117">
            <a:extLst>
              <a:ext uri="{FF2B5EF4-FFF2-40B4-BE49-F238E27FC236}">
                <a16:creationId xmlns:a16="http://schemas.microsoft.com/office/drawing/2014/main" xmlns="" id="{7318552D-43D5-928F-02F5-A62D61E3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620688"/>
            <a:ext cx="8754974" cy="682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 anchor="ctr">
            <a:spAutoFit/>
          </a:bodyPr>
          <a:lstStyle>
            <a:lvl1pPr defTabSz="4321175">
              <a:spcBef>
                <a:spcPct val="20000"/>
              </a:spcBef>
              <a:buChar char="•"/>
              <a:tabLst>
                <a:tab pos="8640763" algn="l"/>
              </a:tabLst>
              <a:defRPr sz="1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tabLst>
                <a:tab pos="8640763" algn="l"/>
              </a:tabLst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tabLst>
                <a:tab pos="8640763" algn="l"/>
              </a:tabLst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b="1" dirty="0" smtClean="0">
                <a:cs typeface="Arial" pitchFamily="34" charset="0"/>
              </a:rPr>
              <a:t>TÍTULO DO TRABALHO</a:t>
            </a:r>
            <a:endParaRPr lang="pt-BR" altLang="pt-BR" sz="1600" b="1" dirty="0">
              <a:cs typeface="Arial" pitchFamily="34" charset="0"/>
            </a:endParaRPr>
          </a:p>
        </p:txBody>
      </p:sp>
      <p:sp>
        <p:nvSpPr>
          <p:cNvPr id="23" name="Rectangle 117">
            <a:extLst>
              <a:ext uri="{FF2B5EF4-FFF2-40B4-BE49-F238E27FC236}">
                <a16:creationId xmlns:a16="http://schemas.microsoft.com/office/drawing/2014/main" xmlns="" id="{7318552D-43D5-928F-02F5-A62D61E3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0728"/>
            <a:ext cx="9090247" cy="80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 anchor="ctr">
            <a:spAutoFit/>
          </a:bodyPr>
          <a:lstStyle>
            <a:lvl1pPr defTabSz="4321175">
              <a:spcBef>
                <a:spcPct val="20000"/>
              </a:spcBef>
              <a:buChar char="•"/>
              <a:tabLst>
                <a:tab pos="8640763" algn="l"/>
              </a:tabLst>
              <a:defRPr sz="1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tabLst>
                <a:tab pos="8640763" algn="l"/>
              </a:tabLst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tabLst>
                <a:tab pos="8640763" algn="l"/>
              </a:tabLst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t-BR" altLang="pt-BR" sz="1200" b="1" dirty="0" smtClean="0">
                <a:cs typeface="Arial" pitchFamily="34" charset="0"/>
              </a:rPr>
              <a:t>Alunoxxxxxxxxxxxxxxxxxxxxxx</a:t>
            </a:r>
            <a:r>
              <a:rPr lang="pt-BR" altLang="pt-BR" sz="1200" b="1" baseline="30000" dirty="0" smtClean="0">
                <a:cs typeface="Arial" pitchFamily="34" charset="0"/>
              </a:rPr>
              <a:t>1</a:t>
            </a:r>
            <a:r>
              <a:rPr lang="pt-BR" altLang="pt-BR" sz="1200" b="1" dirty="0" smtClean="0">
                <a:cs typeface="Arial" pitchFamily="34" charset="0"/>
              </a:rPr>
              <a:t>; </a:t>
            </a:r>
            <a:r>
              <a:rPr lang="pt-BR" altLang="pt-BR" sz="1200" b="1" dirty="0" err="1" smtClean="0">
                <a:cs typeface="Arial" pitchFamily="34" charset="0"/>
              </a:rPr>
              <a:t>Alunoyyyyyyyyyyyyyyyyy</a:t>
            </a:r>
            <a:r>
              <a:rPr lang="pt-BR" altLang="pt-BR" sz="1200" b="1" dirty="0">
                <a:cs typeface="Arial" pitchFamily="34" charset="0"/>
              </a:rPr>
              <a:t> </a:t>
            </a:r>
            <a:r>
              <a:rPr lang="pt-BR" altLang="pt-BR" sz="1200" b="1" dirty="0" smtClean="0">
                <a:cs typeface="Arial" pitchFamily="34" charset="0"/>
              </a:rPr>
              <a:t>Alunowwwwwwwwwwww</a:t>
            </a:r>
            <a:r>
              <a:rPr lang="pt-BR" altLang="pt-BR" sz="1200" b="1" baseline="30000" dirty="0" smtClean="0">
                <a:cs typeface="Arial" pitchFamily="34" charset="0"/>
              </a:rPr>
              <a:t>1</a:t>
            </a:r>
            <a:r>
              <a:rPr lang="pt-BR" altLang="pt-BR" sz="1200" b="1" dirty="0" smtClean="0">
                <a:cs typeface="Arial" pitchFamily="34" charset="0"/>
              </a:rPr>
              <a:t>; Alunozzzzzzzzzzzzzzzzzzzz</a:t>
            </a:r>
            <a:r>
              <a:rPr lang="pt-BR" altLang="pt-BR" sz="1200" b="1" baseline="30000" dirty="0" smtClean="0">
                <a:cs typeface="Arial" pitchFamily="34" charset="0"/>
              </a:rPr>
              <a:t>1</a:t>
            </a:r>
            <a:r>
              <a:rPr lang="pt-BR" altLang="pt-BR" sz="1200" b="1" dirty="0" smtClean="0">
                <a:cs typeface="Arial" pitchFamily="34" charset="0"/>
              </a:rPr>
              <a:t>; Professor(a) Orientador (a) xxxxxxxxxxxxxxxxxx</a:t>
            </a:r>
            <a:r>
              <a:rPr lang="pt-BR" altLang="pt-BR" sz="1200" b="1" baseline="30000" dirty="0" smtClean="0">
                <a:cs typeface="Arial" pitchFamily="34" charset="0"/>
              </a:rPr>
              <a:t>2</a:t>
            </a:r>
            <a:endParaRPr lang="pt-BR" altLang="pt-BR" sz="1200" b="1" baseline="30000" dirty="0">
              <a:cs typeface="Arial" pitchFamily="34" charset="0"/>
            </a:endParaRPr>
          </a:p>
        </p:txBody>
      </p:sp>
      <p:sp>
        <p:nvSpPr>
          <p:cNvPr id="24" name="Rectangle 117">
            <a:extLst>
              <a:ext uri="{FF2B5EF4-FFF2-40B4-BE49-F238E27FC236}">
                <a16:creationId xmlns:a16="http://schemas.microsoft.com/office/drawing/2014/main" xmlns="" id="{7318552D-43D5-928F-02F5-A62D61E3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776"/>
            <a:ext cx="9090248" cy="77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 anchor="ctr">
            <a:spAutoFit/>
          </a:bodyPr>
          <a:lstStyle>
            <a:lvl1pPr defTabSz="4321175">
              <a:spcBef>
                <a:spcPct val="20000"/>
              </a:spcBef>
              <a:buChar char="•"/>
              <a:tabLst>
                <a:tab pos="8640763" algn="l"/>
              </a:tabLst>
              <a:defRPr sz="1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tabLst>
                <a:tab pos="8640763" algn="l"/>
              </a:tabLst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tabLst>
                <a:tab pos="8640763" algn="l"/>
              </a:tabLst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640763" algn="l"/>
              </a:tabLst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100" b="1" baseline="30000" dirty="0">
                <a:cs typeface="Arial" pitchFamily="34" charset="0"/>
              </a:rPr>
              <a:t>1</a:t>
            </a:r>
            <a:r>
              <a:rPr lang="pt-BR" altLang="pt-BR" sz="1100" b="1" dirty="0">
                <a:cs typeface="Arial" pitchFamily="34" charset="0"/>
              </a:rPr>
              <a:t>Discente do </a:t>
            </a:r>
            <a:r>
              <a:rPr lang="pt-BR" altLang="pt-BR" sz="1100" b="1" dirty="0" smtClean="0">
                <a:cs typeface="Arial" pitchFamily="34" charset="0"/>
              </a:rPr>
              <a:t>Curso (Colocar o nome do curso) – </a:t>
            </a:r>
            <a:r>
              <a:rPr lang="pt-BR" altLang="pt-BR" sz="1100" b="1" dirty="0">
                <a:cs typeface="Arial" pitchFamily="34" charset="0"/>
              </a:rPr>
              <a:t>Faculdade Católica Imaculada Conceição do Recife - FICR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1100" b="1" baseline="30000" dirty="0">
                <a:cs typeface="Arial" pitchFamily="34" charset="0"/>
              </a:rPr>
              <a:t>2</a:t>
            </a:r>
            <a:r>
              <a:rPr lang="pt-BR" altLang="pt-BR" sz="1100" b="1" dirty="0">
                <a:cs typeface="Arial" pitchFamily="34" charset="0"/>
              </a:rPr>
              <a:t>Docente do Curso </a:t>
            </a:r>
            <a:r>
              <a:rPr lang="pt-BR" altLang="pt-BR" sz="1100" b="1" dirty="0">
                <a:cs typeface="Arial" pitchFamily="34" charset="0"/>
              </a:rPr>
              <a:t> (Colocar o nome do curso</a:t>
            </a:r>
            <a:r>
              <a:rPr lang="pt-BR" altLang="pt-BR" sz="1100" b="1" dirty="0" smtClean="0">
                <a:cs typeface="Arial" pitchFamily="34" charset="0"/>
              </a:rPr>
              <a:t>) </a:t>
            </a:r>
            <a:r>
              <a:rPr lang="pt-BR" altLang="pt-BR" sz="1100" b="1" dirty="0" smtClean="0">
                <a:cs typeface="Arial" pitchFamily="34" charset="0"/>
              </a:rPr>
              <a:t>– </a:t>
            </a:r>
            <a:r>
              <a:rPr lang="pt-BR" altLang="pt-BR" sz="1100" b="1" dirty="0">
                <a:cs typeface="Arial" pitchFamily="34" charset="0"/>
              </a:rPr>
              <a:t>Faculdade Católica Imaculada Conceição do Recife - FICR </a:t>
            </a:r>
          </a:p>
        </p:txBody>
      </p:sp>
      <p:sp>
        <p:nvSpPr>
          <p:cNvPr id="25" name="object 9"/>
          <p:cNvSpPr txBox="1"/>
          <p:nvPr/>
        </p:nvSpPr>
        <p:spPr>
          <a:xfrm>
            <a:off x="190160" y="5709322"/>
            <a:ext cx="4093808" cy="777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838835" algn="l"/>
                <a:tab pos="1449705" algn="l"/>
                <a:tab pos="2490470" algn="l"/>
                <a:tab pos="2903220" algn="l"/>
              </a:tabLst>
            </a:pPr>
            <a:r>
              <a:rPr sz="1200" spc="-20" dirty="0" err="1" smtClean="0">
                <a:latin typeface="Arial" pitchFamily="34" charset="0"/>
                <a:cs typeface="Arial" pitchFamily="34" charset="0"/>
              </a:rPr>
              <a:t>Deve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1200" spc="-25" dirty="0" err="1" smtClean="0">
                <a:latin typeface="Arial" pitchFamily="34" charset="0"/>
                <a:cs typeface="Arial" pitchFamily="34" charset="0"/>
              </a:rPr>
              <a:t>ser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 </a:t>
            </a:r>
            <a:r>
              <a:rPr sz="1200" spc="-10" dirty="0" err="1" smtClean="0">
                <a:latin typeface="Arial" pitchFamily="34" charset="0"/>
                <a:cs typeface="Arial" pitchFamily="34" charset="0"/>
              </a:rPr>
              <a:t>descri</a:t>
            </a:r>
            <a:r>
              <a:rPr lang="pt-BR" sz="1200" spc="-10" dirty="0" smtClean="0">
                <a:latin typeface="Arial" pitchFamily="34" charset="0"/>
                <a:cs typeface="Arial" pitchFamily="34" charset="0"/>
              </a:rPr>
              <a:t>t</a:t>
            </a:r>
            <a:r>
              <a:rPr sz="1200" spc="-1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1200" spc="-5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 </a:t>
            </a:r>
            <a:r>
              <a:rPr sz="1200" spc="-10" dirty="0" err="1" smtClean="0">
                <a:latin typeface="Arial" pitchFamily="34" charset="0"/>
                <a:cs typeface="Arial" pitchFamily="34" charset="0"/>
              </a:rPr>
              <a:t>metodologia</a:t>
            </a:r>
            <a:r>
              <a:rPr lang="pt-BR" sz="12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aplicada</a:t>
            </a:r>
            <a:r>
              <a:rPr lang="pt-BR" sz="1200" spc="1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ao</a:t>
            </a:r>
            <a:r>
              <a:rPr lang="pt-BR" sz="1200" spc="155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trabalho</a:t>
            </a:r>
            <a:r>
              <a:rPr lang="pt-BR" sz="1200" spc="16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com</a:t>
            </a:r>
            <a:r>
              <a:rPr lang="pt-BR" sz="1200" spc="15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dados</a:t>
            </a:r>
            <a:r>
              <a:rPr lang="pt-BR" sz="1200" spc="155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-10" dirty="0">
                <a:latin typeface="Arial" pitchFamily="34" charset="0"/>
                <a:cs typeface="Arial" pitchFamily="34" charset="0"/>
              </a:rPr>
              <a:t>acerca </a:t>
            </a:r>
            <a:r>
              <a:rPr lang="pt-BR" sz="1200" spc="-25" dirty="0" smtClean="0">
                <a:latin typeface="Arial" pitchFamily="34" charset="0"/>
                <a:cs typeface="Arial" pitchFamily="34" charset="0"/>
              </a:rPr>
              <a:t>dos </a:t>
            </a:r>
            <a:r>
              <a:rPr lang="pt-BR" sz="1200" spc="-10" dirty="0" smtClean="0">
                <a:latin typeface="Arial" pitchFamily="34" charset="0"/>
                <a:cs typeface="Arial" pitchFamily="34" charset="0"/>
              </a:rPr>
              <a:t>materiais </a:t>
            </a:r>
            <a:r>
              <a:rPr lang="pt-BR" sz="1200" spc="-50" dirty="0" smtClean="0">
                <a:latin typeface="Arial" pitchFamily="34" charset="0"/>
                <a:cs typeface="Arial" pitchFamily="34" charset="0"/>
              </a:rPr>
              <a:t>e métodos </a:t>
            </a:r>
            <a:r>
              <a:rPr lang="pt-BR" sz="1200" spc="-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spc="-10" dirty="0">
                <a:latin typeface="Arial" pitchFamily="34" charset="0"/>
                <a:cs typeface="Arial" pitchFamily="34" charset="0"/>
              </a:rPr>
              <a:t>utilizados</a:t>
            </a:r>
            <a:r>
              <a:rPr lang="pt-BR" sz="1200" spc="-10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1200" spc="-10" dirty="0" smtClean="0">
              <a:latin typeface="Arial" pitchFamily="34" charset="0"/>
              <a:cs typeface="Arial" pitchFamily="34" charset="0"/>
            </a:endParaRPr>
          </a:p>
          <a:p>
            <a:pPr marL="12700" algn="just">
              <a:spcBef>
                <a:spcPts val="100"/>
              </a:spcBef>
              <a:tabLst>
                <a:tab pos="838835" algn="l"/>
                <a:tab pos="1449705" algn="l"/>
                <a:tab pos="2490470" algn="l"/>
                <a:tab pos="2903220" algn="l"/>
              </a:tabLst>
            </a:pPr>
            <a:r>
              <a:rPr lang="pt-BR" sz="1200" b="1" spc="-20" dirty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200" b="1" spc="-10" dirty="0">
                <a:latin typeface="Arial" pitchFamily="34" charset="0"/>
                <a:cs typeface="Arial" pitchFamily="34" charset="0"/>
              </a:rPr>
              <a:t>Arial      Parágrafo: </a:t>
            </a:r>
            <a:r>
              <a:rPr lang="pt-BR" sz="1200" b="1" dirty="0">
                <a:latin typeface="Arial" pitchFamily="34" charset="0"/>
                <a:cs typeface="Arial" pitchFamily="34" charset="0"/>
              </a:rPr>
              <a:t>justificado.</a:t>
            </a: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marL="12700" algn="just">
              <a:spcBef>
                <a:spcPts val="100"/>
              </a:spcBef>
              <a:tabLst>
                <a:tab pos="838835" algn="l"/>
                <a:tab pos="1449705" algn="l"/>
                <a:tab pos="2490470" algn="l"/>
                <a:tab pos="2903220" algn="l"/>
              </a:tabLst>
            </a:pPr>
            <a:endParaRPr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96863" y="4922584"/>
            <a:ext cx="425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Arial" pitchFamily="34" charset="0"/>
                <a:cs typeface="Arial" pitchFamily="34" charset="0"/>
              </a:rPr>
              <a:t>Descrever as principais conclusões do trabalho.</a:t>
            </a:r>
          </a:p>
          <a:p>
            <a:pPr algn="just"/>
            <a:r>
              <a:rPr lang="pt-BR" sz="1200" b="1" spc="-20" dirty="0" smtClean="0">
                <a:latin typeface="Arial" pitchFamily="34" charset="0"/>
                <a:cs typeface="Arial" pitchFamily="34" charset="0"/>
              </a:rPr>
              <a:t>Fonte</a:t>
            </a:r>
            <a:r>
              <a:rPr lang="pt-BR" sz="1200" b="1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1200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spc="-10" dirty="0" smtClean="0">
                <a:latin typeface="Arial" pitchFamily="34" charset="0"/>
                <a:cs typeface="Arial" pitchFamily="34" charset="0"/>
              </a:rPr>
              <a:t>    P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arágrafo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justificado.</a:t>
            </a:r>
            <a:endParaRPr lang="pt-B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55575" y="2420888"/>
            <a:ext cx="4268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Arial" pitchFamily="34" charset="0"/>
                <a:cs typeface="Arial" pitchFamily="34" charset="0"/>
              </a:rPr>
              <a:t>Nesse espaço, escrever uma introdução breve e direta contendo objetivos do trabalho e justificativa.</a:t>
            </a:r>
          </a:p>
          <a:p>
            <a:pPr algn="just"/>
            <a:r>
              <a:rPr lang="pt-BR" sz="1200" b="1" spc="-20" dirty="0" smtClean="0">
                <a:latin typeface="Arial" pitchFamily="34" charset="0"/>
                <a:cs typeface="Arial" pitchFamily="34" charset="0"/>
              </a:rPr>
              <a:t>Fonte</a:t>
            </a:r>
            <a:r>
              <a:rPr lang="pt-BR" sz="1200" b="1" spc="-2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spc="-10" dirty="0" smtClean="0">
                <a:latin typeface="Arial" pitchFamily="34" charset="0"/>
                <a:cs typeface="Arial" pitchFamily="34" charset="0"/>
              </a:rPr>
              <a:t>Arial      Parágrafo</a:t>
            </a:r>
            <a:r>
              <a:rPr lang="pt-BR" sz="1200" b="1" spc="-1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dirty="0" smtClean="0">
                <a:latin typeface="Arial" pitchFamily="34" charset="0"/>
                <a:cs typeface="Arial" pitchFamily="34" charset="0"/>
              </a:rPr>
              <a:t>justificado.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19">
            <a:extLst>
              <a:ext uri="{FF2B5EF4-FFF2-40B4-BE49-F238E27FC236}">
                <a16:creationId xmlns:a16="http://schemas.microsoft.com/office/drawing/2014/main" xmlns="" id="{AE1F6505-2EBF-BDC3-BE9A-A5C880106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71" y="3645024"/>
            <a:ext cx="4315723" cy="285036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>
                <a:cs typeface="Arial" pitchFamily="34" charset="0"/>
              </a:rPr>
              <a:t>DESENVOLVIMENTO</a:t>
            </a:r>
            <a:endParaRPr lang="pt-BR" altLang="pt-BR" sz="1200" b="1" dirty="0">
              <a:cs typeface="Arial" pitchFamily="34" charset="0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xmlns="" id="{32CB0656-4473-45D0-25D7-761E395899A8}"/>
              </a:ext>
            </a:extLst>
          </p:cNvPr>
          <p:cNvSpPr/>
          <p:nvPr/>
        </p:nvSpPr>
        <p:spPr>
          <a:xfrm>
            <a:off x="144984" y="4038931"/>
            <a:ext cx="4307571" cy="974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2633" y="4093621"/>
            <a:ext cx="4268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Arial" pitchFamily="34" charset="0"/>
                <a:cs typeface="Arial" pitchFamily="34" charset="0"/>
              </a:rPr>
              <a:t>Neste espaço devem ser descritos os principais dados relevantes para o desenvolvimento da 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pesquisa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200" b="1" spc="-2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200" b="1" spc="-20" dirty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200" b="1" spc="-10" dirty="0">
                <a:latin typeface="Arial" pitchFamily="34" charset="0"/>
                <a:cs typeface="Arial" pitchFamily="34" charset="0"/>
              </a:rPr>
              <a:t>Arial      Parágrafo: </a:t>
            </a:r>
            <a:r>
              <a:rPr lang="pt-BR" sz="1200" b="1" dirty="0">
                <a:latin typeface="Arial" pitchFamily="34" charset="0"/>
                <a:cs typeface="Arial" pitchFamily="34" charset="0"/>
              </a:rPr>
              <a:t>justificado.</a:t>
            </a: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67">
            <a:extLst>
              <a:ext uri="{FF2B5EF4-FFF2-40B4-BE49-F238E27FC236}">
                <a16:creationId xmlns:a16="http://schemas.microsoft.com/office/drawing/2014/main" xmlns="" id="{B2E83A4A-C543-E9ED-8764-5221B1FB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008" y="5605790"/>
            <a:ext cx="4340655" cy="271482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200" b="1" dirty="0" smtClean="0"/>
              <a:t>REFERÊNCIAS</a:t>
            </a:r>
            <a:endParaRPr lang="pt-BR" altLang="pt-BR" sz="1200" b="1" dirty="0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xmlns="" id="{38B69060-450A-AED9-43EC-E233CF6DC0BA}"/>
              </a:ext>
            </a:extLst>
          </p:cNvPr>
          <p:cNvSpPr/>
          <p:nvPr/>
        </p:nvSpPr>
        <p:spPr>
          <a:xfrm>
            <a:off x="4644008" y="5968354"/>
            <a:ext cx="4301731" cy="7010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endParaRPr lang="pt-BR" sz="1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44008" y="6023029"/>
            <a:ext cx="4220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Incluir as referências utilizadas!</a:t>
            </a:r>
          </a:p>
          <a:p>
            <a:r>
              <a:rPr lang="pt-BR" sz="1200" b="1" spc="-20" dirty="0" smtClean="0">
                <a:latin typeface="Arial" pitchFamily="34" charset="0"/>
                <a:cs typeface="Arial" pitchFamily="34" charset="0"/>
              </a:rPr>
              <a:t>Fonte</a:t>
            </a:r>
            <a:r>
              <a:rPr lang="pt-BR" sz="1200" b="1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Arial,  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Parágrafo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dirty="0" smtClean="0">
                <a:latin typeface="Arial" pitchFamily="34" charset="0"/>
                <a:cs typeface="Arial" pitchFamily="34" charset="0"/>
              </a:rPr>
              <a:t>Alinhado à esquerda.</a:t>
            </a:r>
            <a:endParaRPr lang="pt-BR" sz="1200" dirty="0" smtClean="0"/>
          </a:p>
          <a:p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750648" y="97468"/>
            <a:ext cx="2339599" cy="9210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Espaço para o símbolo do curso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6" name="Rectangle 167">
            <a:extLst>
              <a:ext uri="{FF2B5EF4-FFF2-40B4-BE49-F238E27FC236}">
                <a16:creationId xmlns:a16="http://schemas.microsoft.com/office/drawing/2014/main" xmlns="" id="{B2E83A4A-C543-E9ED-8764-5221B1FB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1084" y="3356992"/>
            <a:ext cx="4274656" cy="271482"/>
          </a:xfrm>
          <a:prstGeom prst="rect">
            <a:avLst/>
          </a:prstGeom>
          <a:solidFill>
            <a:srgbClr val="21BBC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4577" tIns="47288" rIns="94577" bIns="47288"/>
          <a:lstStyle>
            <a:lvl1pPr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sz="1200" b="1" dirty="0" smtClean="0"/>
              <a:t>DISCUSSÃO</a:t>
            </a:r>
            <a:endParaRPr lang="pt-BR" altLang="pt-BR" sz="1200" b="1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xmlns="" id="{38B69060-450A-AED9-43EC-E233CF6DC0BA}"/>
              </a:ext>
            </a:extLst>
          </p:cNvPr>
          <p:cNvSpPr/>
          <p:nvPr/>
        </p:nvSpPr>
        <p:spPr>
          <a:xfrm>
            <a:off x="4617138" y="3712759"/>
            <a:ext cx="4293411" cy="6523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16" tIns="10008" rIns="20016" bIns="10008" rtlCol="0" anchor="ctr"/>
          <a:lstStyle/>
          <a:p>
            <a:pPr algn="ctr"/>
            <a:r>
              <a:rPr lang="pt-BR" dirty="0" smtClean="0"/>
              <a:t>Des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4572000" y="3717032"/>
            <a:ext cx="4201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Interpretação dos resultados e suas implicações.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200" b="1" spc="-20" dirty="0" smtClean="0">
                <a:latin typeface="Arial" pitchFamily="34" charset="0"/>
                <a:cs typeface="Arial" pitchFamily="34" charset="0"/>
              </a:rPr>
              <a:t>Fonte</a:t>
            </a:r>
            <a:r>
              <a:rPr lang="pt-BR" sz="1200" b="1" spc="-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1200" b="1" spc="-1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200" b="1" spc="-10" dirty="0" smtClean="0">
                <a:latin typeface="Arial" pitchFamily="34" charset="0"/>
                <a:cs typeface="Arial" pitchFamily="34" charset="0"/>
              </a:rPr>
              <a:t>    P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arágrafo</a:t>
            </a:r>
            <a:r>
              <a:rPr lang="pt-BR" sz="1200" b="1" spc="-1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justificado.</a:t>
            </a:r>
            <a:endParaRPr lang="pt-B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1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908720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Após concluir a fase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desenvolvimento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 da pesquisa,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chega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o momento de criar o banner acadêmico. 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Um banner é uma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representação visual do trabalho acadêmico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cujo propósito é comunicar informações de forma concisa e clara.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fundamental garantir que o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conteúdo visual e a explicação oral estejam em sincronia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de modo a tornar o banner atrativo e compreensível para o público.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Ele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combina o conteúdo da pesquisa com elementos visuais, como fotografias, tabelas e gráficos, proporcionando uma visão panorâmica do estudo.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Em geral, um banner acadêmico segue uma estrutura convencional, incluindo seções fixas, tais como introdução,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resumo/desenvolvimento,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metodologia empregada, gráficos,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tabelas, conclusão e referências.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Esse formato é amplamente utilizado em eventos científicos, como congressos, simpósios, feiras acadêmicas e seminários, onde os banners são exibidos.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Assim, para assegurar a efetividade do banner, é importante aderir às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diretrizes fornecidas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pela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instituição de ensino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INFORMAÇÕES:</a:t>
            </a:r>
            <a:endParaRPr lang="pt-BR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44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332656"/>
            <a:ext cx="9144000" cy="585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Título do trabalho:</a:t>
            </a:r>
            <a:r>
              <a:rPr lang="pt-BR" dirty="0">
                <a:latin typeface="Arial" pitchFamily="34" charset="0"/>
                <a:cs typeface="Arial" pitchFamily="34" charset="0"/>
              </a:rPr>
              <a:t> Deve ser claro, conciso e chamativo, refletindo o tema principal.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Autores:</a:t>
            </a:r>
            <a:r>
              <a:rPr lang="pt-BR" dirty="0">
                <a:latin typeface="Arial" pitchFamily="34" charset="0"/>
                <a:cs typeface="Arial" pitchFamily="34" charset="0"/>
              </a:rPr>
              <a:t> Nome completo de todos os autores, afiliação institucional (universidade, departamento) e e-mail para contato.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Orientador:</a:t>
            </a:r>
            <a:r>
              <a:rPr lang="pt-BR" dirty="0">
                <a:latin typeface="Arial" pitchFamily="34" charset="0"/>
                <a:cs typeface="Arial" pitchFamily="34" charset="0"/>
              </a:rPr>
              <a:t> Nome completo e afiliação institucional.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Introdução:</a:t>
            </a:r>
            <a:r>
              <a:rPr lang="pt-BR" dirty="0">
                <a:latin typeface="Arial" pitchFamily="34" charset="0"/>
                <a:cs typeface="Arial" pitchFamily="34" charset="0"/>
              </a:rPr>
              <a:t> Apresentação breve do tema, contextualizando a importância da pesquisa.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Objetivos:</a:t>
            </a:r>
            <a:r>
              <a:rPr lang="pt-BR" dirty="0">
                <a:latin typeface="Arial" pitchFamily="34" charset="0"/>
                <a:cs typeface="Arial" pitchFamily="34" charset="0"/>
              </a:rPr>
              <a:t> Quais as metas que o trabalho busca alcançar?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Metodologia:</a:t>
            </a:r>
            <a:r>
              <a:rPr lang="pt-BR" dirty="0">
                <a:latin typeface="Arial" pitchFamily="34" charset="0"/>
                <a:cs typeface="Arial" pitchFamily="34" charset="0"/>
              </a:rPr>
              <a:t> Como a pesquisa foi realizada? Quais os métodos e técnicas utilizados?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Resultados:</a:t>
            </a:r>
            <a:r>
              <a:rPr lang="pt-BR" dirty="0">
                <a:latin typeface="Arial" pitchFamily="34" charset="0"/>
                <a:cs typeface="Arial" pitchFamily="34" charset="0"/>
              </a:rPr>
              <a:t> Quais os principais resultados obtidos? Apresente de forma clara e concisa.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Discussão:</a:t>
            </a:r>
            <a:r>
              <a:rPr lang="pt-BR" dirty="0">
                <a:latin typeface="Arial" pitchFamily="34" charset="0"/>
                <a:cs typeface="Arial" pitchFamily="34" charset="0"/>
              </a:rPr>
              <a:t> Interpretação dos resultados e suas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implicações.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Conclusão:</a:t>
            </a:r>
            <a:r>
              <a:rPr lang="pt-BR" dirty="0">
                <a:latin typeface="Arial" pitchFamily="34" charset="0"/>
                <a:cs typeface="Arial" pitchFamily="34" charset="0"/>
              </a:rPr>
              <a:t> Síntese das principais descobertas e contribuições do trabalho.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Agradecimentos:</a:t>
            </a:r>
            <a:r>
              <a:rPr lang="pt-BR" dirty="0">
                <a:latin typeface="Arial" pitchFamily="34" charset="0"/>
                <a:cs typeface="Arial" pitchFamily="34" charset="0"/>
              </a:rPr>
              <a:t> Agradecimentos a instituições, financiadores ou colaboradores.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Referências:</a:t>
            </a:r>
            <a:r>
              <a:rPr lang="pt-BR" dirty="0">
                <a:latin typeface="Arial" pitchFamily="34" charset="0"/>
                <a:cs typeface="Arial" pitchFamily="34" charset="0"/>
              </a:rPr>
              <a:t> Citações das principais fontes utilizadas na pesquisa.</a:t>
            </a:r>
          </a:p>
        </p:txBody>
      </p:sp>
    </p:spTree>
    <p:extLst>
      <p:ext uri="{BB962C8B-B14F-4D97-AF65-F5344CB8AC3E}">
        <p14:creationId xmlns:p14="http://schemas.microsoft.com/office/powerpoint/2010/main" val="264269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62610"/>
            <a:ext cx="9144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Elementos Visuais: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Imagens:</a:t>
            </a:r>
            <a:r>
              <a:rPr lang="pt-BR" dirty="0">
                <a:latin typeface="Arial" pitchFamily="34" charset="0"/>
                <a:cs typeface="Arial" pitchFamily="34" charset="0"/>
              </a:rPr>
              <a:t> Utilize gráficos, tabelas, diagramas ou fotos para ilustrar os resultados e tornar o banner mais visualmente atrativo.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Cores:</a:t>
            </a:r>
            <a:r>
              <a:rPr lang="pt-BR" dirty="0">
                <a:latin typeface="Arial" pitchFamily="34" charset="0"/>
                <a:cs typeface="Arial" pitchFamily="34" charset="0"/>
              </a:rPr>
              <a:t> Escolha uma paleta de cores que seja agradável aos olhos e que transmita a identidade visual da sua instituição ou do evento.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Layout:</a:t>
            </a:r>
            <a:r>
              <a:rPr lang="pt-BR" dirty="0">
                <a:latin typeface="Arial" pitchFamily="34" charset="0"/>
                <a:cs typeface="Arial" pitchFamily="34" charset="0"/>
              </a:rPr>
              <a:t> Organize as informações de forma clara e lógica, utilizando um layout bem estruturado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Informações de contato: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Onde encontrar você?</a:t>
            </a:r>
            <a:r>
              <a:rPr lang="pt-BR" dirty="0">
                <a:latin typeface="Arial" pitchFamily="34" charset="0"/>
                <a:cs typeface="Arial" pitchFamily="34" charset="0"/>
              </a:rPr>
              <a:t> Inclua seu site, telefone, e-mail ou endereço.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Utilize um QR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code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:</a:t>
            </a:r>
            <a:r>
              <a:rPr lang="pt-BR" dirty="0">
                <a:latin typeface="Arial" pitchFamily="34" charset="0"/>
                <a:cs typeface="Arial" pitchFamily="34" charset="0"/>
              </a:rPr>
              <a:t> Facilite 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acesso....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6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451262"/>
            <a:ext cx="914400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Dicas Adicionais: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Concisão:</a:t>
            </a:r>
            <a:r>
              <a:rPr lang="pt-BR" dirty="0">
                <a:latin typeface="Arial" pitchFamily="34" charset="0"/>
                <a:cs typeface="Arial" pitchFamily="34" charset="0"/>
              </a:rPr>
              <a:t> Evite textos longos e complexos. Utilize frases curtas e objetivas.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Destaque:</a:t>
            </a:r>
            <a:r>
              <a:rPr lang="pt-BR" dirty="0">
                <a:latin typeface="Arial" pitchFamily="34" charset="0"/>
                <a:cs typeface="Arial" pitchFamily="34" charset="0"/>
              </a:rPr>
              <a:t> Use negrito, itálico ou cores diferentes para destacar as informações mais importantes.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Visualização:</a:t>
            </a:r>
            <a:r>
              <a:rPr lang="pt-BR" dirty="0">
                <a:latin typeface="Arial" pitchFamily="34" charset="0"/>
                <a:cs typeface="Arial" pitchFamily="34" charset="0"/>
              </a:rPr>
              <a:t> Priorize a visualização dos dados, utilizando gráficos e tabelas de forma eficaz.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itchFamily="34" charset="0"/>
                <a:cs typeface="Arial" pitchFamily="34" charset="0"/>
              </a:rPr>
              <a:t>Revisão:</a:t>
            </a:r>
            <a:r>
              <a:rPr lang="pt-BR" dirty="0">
                <a:latin typeface="Arial" pitchFamily="34" charset="0"/>
                <a:cs typeface="Arial" pitchFamily="34" charset="0"/>
              </a:rPr>
              <a:t> Revise cuidadosamente o banner antes de finalizá-lo, verificando se todas as informações estão corretas e se o layout está organizado.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3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-273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REGRAS:</a:t>
            </a:r>
            <a:endParaRPr lang="pt-BR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76470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FONTE DO TRABALHO: ARIAL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TAMANHOS DA FONTE: Vai depender do tamanho dos textos entre outros itens, OS PROFESSORES DEVERÃO ORIENTAR!!!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TÍTULO: Centralizado, escrito com letras maiúsculas e em negrito.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NOME DOS ALUNOS E PROFESSOR (A) ORIENTADOR (A): Nomes completos escritos com letras maiúsculas e minúsculas.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TÓPICOS: Escritos com letra maiúscula e em negrito.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FIGURAS, GRÁFICOS E TABELAS (se houver): colocar legenda em baixo.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91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611</Words>
  <Application>Microsoft Office PowerPoint</Application>
  <PresentationFormat>Apresentação na tela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Isabele Alcoforado</dc:creator>
  <cp:lastModifiedBy>Isabele Alcoforado</cp:lastModifiedBy>
  <cp:revision>9</cp:revision>
  <dcterms:created xsi:type="dcterms:W3CDTF">2024-05-03T14:38:14Z</dcterms:created>
  <dcterms:modified xsi:type="dcterms:W3CDTF">2024-10-10T16:36:55Z</dcterms:modified>
</cp:coreProperties>
</file>