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27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818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43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515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98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55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50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24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72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40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25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D64AA-29DC-4AB8-8ECA-E75FF2BE86FB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38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67">
            <a:extLst>
              <a:ext uri="{FF2B5EF4-FFF2-40B4-BE49-F238E27FC236}">
                <a16:creationId xmlns="" xmlns:a16="http://schemas.microsoft.com/office/drawing/2014/main" id="{B2E83A4A-C543-E9ED-8764-5221B1FB0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833" y="4165630"/>
            <a:ext cx="4340655" cy="271482"/>
          </a:xfrm>
          <a:prstGeom prst="rect">
            <a:avLst/>
          </a:prstGeom>
          <a:solidFill>
            <a:srgbClr val="21BBC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4577" tIns="47288" rIns="94577" bIns="47288"/>
          <a:lstStyle>
            <a:lvl1pPr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200" b="1" dirty="0" smtClean="0"/>
              <a:t>CONCLUSÃO</a:t>
            </a:r>
            <a:endParaRPr lang="pt-BR" altLang="pt-BR" sz="1200" b="1" dirty="0"/>
          </a:p>
        </p:txBody>
      </p:sp>
      <p:sp>
        <p:nvSpPr>
          <p:cNvPr id="37" name="Rectangle 119">
            <a:extLst>
              <a:ext uri="{FF2B5EF4-FFF2-40B4-BE49-F238E27FC236}">
                <a16:creationId xmlns="" xmlns:a16="http://schemas.microsoft.com/office/drawing/2014/main" id="{F8F6CC3F-CFB9-1F04-A27B-D8C23D162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32" y="2276872"/>
            <a:ext cx="4315723" cy="311878"/>
          </a:xfrm>
          <a:prstGeom prst="rect">
            <a:avLst/>
          </a:prstGeom>
          <a:solidFill>
            <a:srgbClr val="21BBC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4577" tIns="47288" rIns="94577" bIns="47288"/>
          <a:lstStyle>
            <a:lvl1pPr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200" b="1" dirty="0" smtClean="0">
                <a:cs typeface="Arial" pitchFamily="34" charset="0"/>
              </a:rPr>
              <a:t>INTRODUÇÃO</a:t>
            </a:r>
            <a:endParaRPr lang="pt-BR" altLang="pt-BR" sz="1200" b="1" dirty="0">
              <a:cs typeface="Arial" pitchFamily="34" charset="0"/>
            </a:endParaRPr>
          </a:p>
        </p:txBody>
      </p:sp>
      <p:sp>
        <p:nvSpPr>
          <p:cNvPr id="38" name="Rectangle 119">
            <a:extLst>
              <a:ext uri="{FF2B5EF4-FFF2-40B4-BE49-F238E27FC236}">
                <a16:creationId xmlns="" xmlns:a16="http://schemas.microsoft.com/office/drawing/2014/main" id="{AE1F6505-2EBF-BDC3-BE9A-A5C880106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90" y="5176199"/>
            <a:ext cx="4315723" cy="285036"/>
          </a:xfrm>
          <a:prstGeom prst="rect">
            <a:avLst/>
          </a:prstGeom>
          <a:solidFill>
            <a:srgbClr val="21BBC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4577" tIns="47288" rIns="94577" bIns="47288"/>
          <a:lstStyle>
            <a:lvl1pPr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200" b="1" dirty="0" smtClean="0">
                <a:cs typeface="Arial" pitchFamily="34" charset="0"/>
              </a:rPr>
              <a:t>MATERIAL E MÉTODO</a:t>
            </a:r>
            <a:endParaRPr lang="pt-BR" altLang="pt-BR" sz="1200" b="1" dirty="0">
              <a:cs typeface="Arial" pitchFamily="34" charset="0"/>
            </a:endParaRPr>
          </a:p>
        </p:txBody>
      </p:sp>
      <p:sp>
        <p:nvSpPr>
          <p:cNvPr id="39" name="Retângulo 38">
            <a:extLst>
              <a:ext uri="{FF2B5EF4-FFF2-40B4-BE49-F238E27FC236}">
                <a16:creationId xmlns="" xmlns:a16="http://schemas.microsoft.com/office/drawing/2014/main" id="{32CB0656-4473-45D0-25D7-761E395899A8}"/>
              </a:ext>
            </a:extLst>
          </p:cNvPr>
          <p:cNvSpPr/>
          <p:nvPr/>
        </p:nvSpPr>
        <p:spPr>
          <a:xfrm>
            <a:off x="140908" y="2636912"/>
            <a:ext cx="4307571" cy="9103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endParaRPr lang="pt-BR"/>
          </a:p>
        </p:txBody>
      </p:sp>
      <p:sp>
        <p:nvSpPr>
          <p:cNvPr id="40" name="Retângulo 39">
            <a:extLst>
              <a:ext uri="{FF2B5EF4-FFF2-40B4-BE49-F238E27FC236}">
                <a16:creationId xmlns="" xmlns:a16="http://schemas.microsoft.com/office/drawing/2014/main" id="{6BDEAA61-0E8A-EAC9-A6C0-1D6EFD338437}"/>
              </a:ext>
            </a:extLst>
          </p:cNvPr>
          <p:cNvSpPr/>
          <p:nvPr/>
        </p:nvSpPr>
        <p:spPr>
          <a:xfrm>
            <a:off x="136833" y="5517232"/>
            <a:ext cx="4307571" cy="10230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endParaRPr lang="pt-BR"/>
          </a:p>
        </p:txBody>
      </p:sp>
      <p:sp>
        <p:nvSpPr>
          <p:cNvPr id="41" name="Rectangle 119">
            <a:extLst>
              <a:ext uri="{FF2B5EF4-FFF2-40B4-BE49-F238E27FC236}">
                <a16:creationId xmlns="" xmlns:a16="http://schemas.microsoft.com/office/drawing/2014/main" id="{785D73EB-546C-387D-6B8F-5447DBF09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765" y="2276872"/>
            <a:ext cx="4315723" cy="303809"/>
          </a:xfrm>
          <a:prstGeom prst="rect">
            <a:avLst/>
          </a:prstGeom>
          <a:solidFill>
            <a:srgbClr val="21BBC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4577" tIns="47288" rIns="94577" bIns="47288"/>
          <a:lstStyle>
            <a:lvl1pPr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200" b="1" dirty="0" smtClean="0">
                <a:cs typeface="Arial" pitchFamily="34" charset="0"/>
              </a:rPr>
              <a:t>RESULTADOS</a:t>
            </a:r>
            <a:endParaRPr lang="pt-BR" altLang="pt-BR" sz="1200" b="1" dirty="0">
              <a:cs typeface="Arial" pitchFamily="34" charset="0"/>
            </a:endParaRPr>
          </a:p>
        </p:txBody>
      </p:sp>
      <p:sp>
        <p:nvSpPr>
          <p:cNvPr id="42" name="Retângulo 41">
            <a:extLst>
              <a:ext uri="{FF2B5EF4-FFF2-40B4-BE49-F238E27FC236}">
                <a16:creationId xmlns="" xmlns:a16="http://schemas.microsoft.com/office/drawing/2014/main" id="{7926AC0E-453B-8594-D24D-0392EC544ECE}"/>
              </a:ext>
            </a:extLst>
          </p:cNvPr>
          <p:cNvSpPr/>
          <p:nvPr/>
        </p:nvSpPr>
        <p:spPr>
          <a:xfrm>
            <a:off x="4656917" y="2636912"/>
            <a:ext cx="4307571" cy="14284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marL="12700" algn="just">
              <a:lnSpc>
                <a:spcPct val="100000"/>
              </a:lnSpc>
              <a:spcBef>
                <a:spcPts val="100"/>
              </a:spcBef>
              <a:tabLst>
                <a:tab pos="332740" algn="l"/>
                <a:tab pos="1144270" algn="l"/>
                <a:tab pos="1892935" algn="l"/>
                <a:tab pos="3502660" algn="l"/>
              </a:tabLst>
            </a:pPr>
            <a:r>
              <a:rPr lang="pt-BR" sz="1200" spc="-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1200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seguir  </a:t>
            </a:r>
            <a:r>
              <a:rPr lang="pt-BR" sz="1200" spc="-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serão </a:t>
            </a:r>
            <a:r>
              <a:rPr lang="pt-BR" sz="1200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apresentados  alguns  resultados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1200" spc="-2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</a:t>
            </a:r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  <a:tabLst>
                <a:tab pos="332740" algn="l"/>
                <a:tab pos="1144270" algn="l"/>
                <a:tab pos="1892935" algn="l"/>
                <a:tab pos="3502660" algn="l"/>
              </a:tabLst>
            </a:pPr>
            <a:r>
              <a:rPr lang="pt-BR" sz="1200" spc="-2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spc="-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foram  </a:t>
            </a:r>
            <a:r>
              <a:rPr lang="pt-BR" sz="1200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obtidos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1200" spc="-2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 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estudos</a:t>
            </a:r>
            <a:r>
              <a:rPr lang="pt-BR" sz="1200" spc="32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específicos</a:t>
            </a:r>
            <a:r>
              <a:rPr lang="pt-BR" sz="1200" spc="35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pt-BR" sz="1200" spc="34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expressos</a:t>
            </a:r>
            <a:r>
              <a:rPr lang="pt-BR" sz="1200" spc="7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pt-BR" sz="1200" spc="8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200" spc="85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  <a:tabLst>
                <a:tab pos="332740" algn="l"/>
                <a:tab pos="1144270" algn="l"/>
                <a:tab pos="1892935" algn="l"/>
                <a:tab pos="3502660" algn="l"/>
              </a:tabLst>
            </a:pPr>
            <a:r>
              <a:rPr lang="pt-BR" sz="1200" spc="8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gráficos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pt-BR" sz="12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</a:t>
            </a:r>
            <a:r>
              <a:rPr lang="pt-BR" sz="12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1200" spc="-1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também 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podem</a:t>
            </a:r>
            <a:r>
              <a:rPr lang="pt-BR" sz="1200" spc="3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</a:t>
            </a:r>
            <a:r>
              <a:rPr lang="pt-BR" sz="1200" spc="3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utilizadas</a:t>
            </a:r>
            <a:r>
              <a:rPr lang="pt-BR" sz="1200" spc="3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tabelas</a:t>
            </a:r>
            <a:r>
              <a:rPr lang="pt-BR" sz="1200" spc="4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  <a:tabLst>
                <a:tab pos="332740" algn="l"/>
                <a:tab pos="1144270" algn="l"/>
                <a:tab pos="1892935" algn="l"/>
                <a:tab pos="3502660" algn="l"/>
              </a:tabLst>
            </a:pPr>
            <a:r>
              <a:rPr lang="pt-BR" sz="1200" spc="3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fotos.</a:t>
            </a:r>
          </a:p>
          <a:p>
            <a:pPr marL="12700" algn="just">
              <a:spcBef>
                <a:spcPts val="100"/>
              </a:spcBef>
              <a:tabLst>
                <a:tab pos="838835" algn="l"/>
                <a:tab pos="1449705" algn="l"/>
                <a:tab pos="2490470" algn="l"/>
                <a:tab pos="2903220" algn="l"/>
              </a:tabLst>
            </a:pPr>
            <a:r>
              <a:rPr lang="pt-BR" sz="1200" b="1" spc="-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Letra : </a:t>
            </a:r>
            <a:r>
              <a:rPr lang="pt-BR" sz="1200" b="1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Arial,  tamanho: 20  e parágrafo: </a:t>
            </a: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justificado.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  <a:tabLst>
                <a:tab pos="332740" algn="l"/>
                <a:tab pos="1144270" algn="l"/>
                <a:tab pos="1892935" algn="l"/>
                <a:tab pos="3502660" algn="l"/>
              </a:tabLst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tângulo 42">
            <a:extLst>
              <a:ext uri="{FF2B5EF4-FFF2-40B4-BE49-F238E27FC236}">
                <a16:creationId xmlns="" xmlns:a16="http://schemas.microsoft.com/office/drawing/2014/main" id="{38B69060-450A-AED9-43EC-E233CF6DC0BA}"/>
              </a:ext>
            </a:extLst>
          </p:cNvPr>
          <p:cNvSpPr/>
          <p:nvPr/>
        </p:nvSpPr>
        <p:spPr>
          <a:xfrm>
            <a:off x="4619011" y="4509120"/>
            <a:ext cx="4340655" cy="9021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pt-BR" dirty="0" smtClean="0"/>
              <a:t>Des</a:t>
            </a:r>
            <a:endParaRPr lang="pt-BR" dirty="0"/>
          </a:p>
        </p:txBody>
      </p:sp>
      <p:pic>
        <p:nvPicPr>
          <p:cNvPr id="18" name="Picture 6" descr="https://crape.org.br/wp-content/uploads/2023/01/Logo_FIC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2405063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aixaDeTexto 18"/>
          <p:cNvSpPr txBox="1"/>
          <p:nvPr/>
        </p:nvSpPr>
        <p:spPr>
          <a:xfrm>
            <a:off x="2051720" y="97468"/>
            <a:ext cx="5688633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MOSTRA FICR</a:t>
            </a:r>
            <a:endParaRPr lang="pt-BR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17">
            <a:extLst>
              <a:ext uri="{FF2B5EF4-FFF2-40B4-BE49-F238E27FC236}">
                <a16:creationId xmlns="" xmlns:a16="http://schemas.microsoft.com/office/drawing/2014/main" id="{7318552D-43D5-928F-02F5-A62D61E32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692696"/>
            <a:ext cx="8754974" cy="65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2054" tIns="216027" rIns="432054" bIns="216027" anchor="ctr">
            <a:spAutoFit/>
          </a:bodyPr>
          <a:lstStyle>
            <a:lvl1pPr defTabSz="4321175">
              <a:spcBef>
                <a:spcPct val="20000"/>
              </a:spcBef>
              <a:buChar char="•"/>
              <a:tabLst>
                <a:tab pos="8640763" algn="l"/>
              </a:tabLst>
              <a:defRPr sz="15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tabLst>
                <a:tab pos="8640763" algn="l"/>
              </a:tabLst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tabLst>
                <a:tab pos="8640763" algn="l"/>
              </a:tabLst>
              <a:defRPr sz="1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 b="1" dirty="0" smtClean="0">
                <a:cs typeface="Arial" pitchFamily="34" charset="0"/>
              </a:rPr>
              <a:t>TÍTULO DO TRABALHO</a:t>
            </a:r>
            <a:endParaRPr lang="pt-BR" altLang="pt-BR" sz="1400" b="1" dirty="0">
              <a:cs typeface="Arial" pitchFamily="34" charset="0"/>
            </a:endParaRPr>
          </a:p>
        </p:txBody>
      </p:sp>
      <p:sp>
        <p:nvSpPr>
          <p:cNvPr id="23" name="Rectangle 117">
            <a:extLst>
              <a:ext uri="{FF2B5EF4-FFF2-40B4-BE49-F238E27FC236}">
                <a16:creationId xmlns="" xmlns:a16="http://schemas.microsoft.com/office/drawing/2014/main" id="{7318552D-43D5-928F-02F5-A62D61E32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27982"/>
            <a:ext cx="9090247" cy="805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2054" tIns="216027" rIns="432054" bIns="216027" anchor="ctr">
            <a:spAutoFit/>
          </a:bodyPr>
          <a:lstStyle>
            <a:lvl1pPr defTabSz="4321175">
              <a:spcBef>
                <a:spcPct val="20000"/>
              </a:spcBef>
              <a:buChar char="•"/>
              <a:tabLst>
                <a:tab pos="8640763" algn="l"/>
              </a:tabLst>
              <a:defRPr sz="15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tabLst>
                <a:tab pos="8640763" algn="l"/>
              </a:tabLst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tabLst>
                <a:tab pos="8640763" algn="l"/>
              </a:tabLst>
              <a:defRPr sz="1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altLang="pt-BR" sz="1200" b="1" dirty="0" smtClean="0">
                <a:cs typeface="Arial" pitchFamily="34" charset="0"/>
              </a:rPr>
              <a:t>Alunoxxxxxxxxxxxxxxxxxxxxxx</a:t>
            </a:r>
            <a:r>
              <a:rPr lang="pt-BR" altLang="pt-BR" sz="1200" b="1" baseline="30000" dirty="0" smtClean="0">
                <a:cs typeface="Arial" pitchFamily="34" charset="0"/>
              </a:rPr>
              <a:t>1</a:t>
            </a:r>
            <a:r>
              <a:rPr lang="pt-BR" altLang="pt-BR" sz="1200" b="1" dirty="0" smtClean="0">
                <a:cs typeface="Arial" pitchFamily="34" charset="0"/>
              </a:rPr>
              <a:t>; </a:t>
            </a:r>
            <a:r>
              <a:rPr lang="pt-BR" altLang="pt-BR" sz="1200" b="1" dirty="0" err="1" smtClean="0">
                <a:cs typeface="Arial" pitchFamily="34" charset="0"/>
              </a:rPr>
              <a:t>Alunoyyyyyyyyyyyyyyyyy</a:t>
            </a:r>
            <a:r>
              <a:rPr lang="pt-BR" altLang="pt-BR" sz="1200" b="1" dirty="0">
                <a:cs typeface="Arial" pitchFamily="34" charset="0"/>
              </a:rPr>
              <a:t> </a:t>
            </a:r>
            <a:r>
              <a:rPr lang="pt-BR" altLang="pt-BR" sz="1200" b="1" dirty="0" smtClean="0">
                <a:cs typeface="Arial" pitchFamily="34" charset="0"/>
              </a:rPr>
              <a:t>Alunowwwwwwwwwwww</a:t>
            </a:r>
            <a:r>
              <a:rPr lang="pt-BR" altLang="pt-BR" sz="1200" b="1" baseline="30000" dirty="0" smtClean="0">
                <a:cs typeface="Arial" pitchFamily="34" charset="0"/>
              </a:rPr>
              <a:t>1</a:t>
            </a:r>
            <a:r>
              <a:rPr lang="pt-BR" altLang="pt-BR" sz="1200" b="1" dirty="0" smtClean="0">
                <a:cs typeface="Arial" pitchFamily="34" charset="0"/>
              </a:rPr>
              <a:t>; Alunozzzzzzzzzzzzzzzzzzzz</a:t>
            </a:r>
            <a:r>
              <a:rPr lang="pt-BR" altLang="pt-BR" sz="1200" b="1" baseline="30000" dirty="0" smtClean="0">
                <a:cs typeface="Arial" pitchFamily="34" charset="0"/>
              </a:rPr>
              <a:t>1</a:t>
            </a:r>
            <a:r>
              <a:rPr lang="pt-BR" altLang="pt-BR" sz="1200" b="1" dirty="0" smtClean="0">
                <a:cs typeface="Arial" pitchFamily="34" charset="0"/>
              </a:rPr>
              <a:t>; Professor(a) </a:t>
            </a:r>
            <a:r>
              <a:rPr lang="pt-BR" altLang="pt-BR" sz="1200" b="1" dirty="0" smtClean="0">
                <a:cs typeface="Arial" pitchFamily="34" charset="0"/>
              </a:rPr>
              <a:t>Orientador (a) xxxxxxxxxxxxxxxxxx</a:t>
            </a:r>
            <a:r>
              <a:rPr lang="pt-BR" altLang="pt-BR" sz="1200" b="1" baseline="30000" dirty="0" smtClean="0">
                <a:cs typeface="Arial" pitchFamily="34" charset="0"/>
              </a:rPr>
              <a:t>2</a:t>
            </a:r>
            <a:endParaRPr lang="pt-BR" altLang="pt-BR" sz="1200" b="1" baseline="30000" dirty="0">
              <a:cs typeface="Arial" pitchFamily="34" charset="0"/>
            </a:endParaRPr>
          </a:p>
        </p:txBody>
      </p:sp>
      <p:sp>
        <p:nvSpPr>
          <p:cNvPr id="24" name="Rectangle 117">
            <a:extLst>
              <a:ext uri="{FF2B5EF4-FFF2-40B4-BE49-F238E27FC236}">
                <a16:creationId xmlns="" xmlns:a16="http://schemas.microsoft.com/office/drawing/2014/main" id="{7318552D-43D5-928F-02F5-A62D61E32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72181"/>
            <a:ext cx="9090248" cy="774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2054" tIns="216027" rIns="432054" bIns="216027" anchor="ctr">
            <a:spAutoFit/>
          </a:bodyPr>
          <a:lstStyle>
            <a:lvl1pPr defTabSz="4321175">
              <a:spcBef>
                <a:spcPct val="20000"/>
              </a:spcBef>
              <a:buChar char="•"/>
              <a:tabLst>
                <a:tab pos="8640763" algn="l"/>
              </a:tabLst>
              <a:defRPr sz="15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tabLst>
                <a:tab pos="8640763" algn="l"/>
              </a:tabLst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tabLst>
                <a:tab pos="8640763" algn="l"/>
              </a:tabLst>
              <a:defRPr sz="1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100" b="1" baseline="30000" dirty="0">
                <a:cs typeface="Arial" pitchFamily="34" charset="0"/>
              </a:rPr>
              <a:t>1</a:t>
            </a:r>
            <a:r>
              <a:rPr lang="pt-BR" altLang="pt-BR" sz="1100" b="1" dirty="0">
                <a:cs typeface="Arial" pitchFamily="34" charset="0"/>
              </a:rPr>
              <a:t>Discente do Curso </a:t>
            </a:r>
            <a:r>
              <a:rPr lang="pt-BR" altLang="pt-BR" sz="1100" b="1" dirty="0" smtClean="0">
                <a:cs typeface="Arial" pitchFamily="34" charset="0"/>
              </a:rPr>
              <a:t>........</a:t>
            </a:r>
            <a:r>
              <a:rPr lang="pt-BR" altLang="pt-BR" sz="1100" b="1" dirty="0" smtClean="0">
                <a:cs typeface="Arial" pitchFamily="34" charset="0"/>
              </a:rPr>
              <a:t>  </a:t>
            </a:r>
            <a:r>
              <a:rPr lang="pt-BR" altLang="pt-BR" sz="1100" b="1" dirty="0" smtClean="0">
                <a:cs typeface="Arial" pitchFamily="34" charset="0"/>
              </a:rPr>
              <a:t>– </a:t>
            </a:r>
            <a:r>
              <a:rPr lang="pt-BR" altLang="pt-BR" sz="1100" b="1" dirty="0">
                <a:cs typeface="Arial" pitchFamily="34" charset="0"/>
              </a:rPr>
              <a:t>Faculdade Católica Imaculada Conceição do Recife - FICR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100" b="1" baseline="30000" dirty="0">
                <a:cs typeface="Arial" pitchFamily="34" charset="0"/>
              </a:rPr>
              <a:t>2</a:t>
            </a:r>
            <a:r>
              <a:rPr lang="pt-BR" altLang="pt-BR" sz="1100" b="1" dirty="0">
                <a:cs typeface="Arial" pitchFamily="34" charset="0"/>
              </a:rPr>
              <a:t>Docente do Curso </a:t>
            </a:r>
            <a:r>
              <a:rPr lang="pt-BR" altLang="pt-BR" sz="1100" b="1" dirty="0" smtClean="0">
                <a:cs typeface="Arial" pitchFamily="34" charset="0"/>
              </a:rPr>
              <a:t>.....</a:t>
            </a:r>
            <a:r>
              <a:rPr lang="pt-BR" altLang="pt-BR" sz="1100" b="1" dirty="0" smtClean="0">
                <a:cs typeface="Arial" pitchFamily="34" charset="0"/>
              </a:rPr>
              <a:t>  </a:t>
            </a:r>
            <a:r>
              <a:rPr lang="pt-BR" altLang="pt-BR" sz="1100" b="1" dirty="0" smtClean="0">
                <a:cs typeface="Arial" pitchFamily="34" charset="0"/>
              </a:rPr>
              <a:t>– </a:t>
            </a:r>
            <a:r>
              <a:rPr lang="pt-BR" altLang="pt-BR" sz="1100" b="1" dirty="0">
                <a:cs typeface="Arial" pitchFamily="34" charset="0"/>
              </a:rPr>
              <a:t>Faculdade Católica Imaculada Conceição do Recife - FICR </a:t>
            </a:r>
          </a:p>
        </p:txBody>
      </p:sp>
      <p:sp>
        <p:nvSpPr>
          <p:cNvPr id="25" name="object 9"/>
          <p:cNvSpPr txBox="1"/>
          <p:nvPr/>
        </p:nvSpPr>
        <p:spPr>
          <a:xfrm>
            <a:off x="310506" y="5703680"/>
            <a:ext cx="3901454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spcBef>
                <a:spcPts val="100"/>
              </a:spcBef>
              <a:tabLst>
                <a:tab pos="838835" algn="l"/>
                <a:tab pos="1449705" algn="l"/>
                <a:tab pos="2490470" algn="l"/>
                <a:tab pos="2903220" algn="l"/>
              </a:tabLst>
            </a:pPr>
            <a:r>
              <a:rPr sz="1200" spc="-20" dirty="0" err="1" smtClean="0">
                <a:latin typeface="Arial" pitchFamily="34" charset="0"/>
                <a:cs typeface="Arial" pitchFamily="34" charset="0"/>
              </a:rPr>
              <a:t>Deve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1200" spc="-25" dirty="0" err="1" smtClean="0">
                <a:latin typeface="Arial" pitchFamily="34" charset="0"/>
                <a:cs typeface="Arial" pitchFamily="34" charset="0"/>
              </a:rPr>
              <a:t>ser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 </a:t>
            </a:r>
            <a:r>
              <a:rPr sz="1200" spc="-10" dirty="0" err="1" smtClean="0">
                <a:latin typeface="Arial" pitchFamily="34" charset="0"/>
                <a:cs typeface="Arial" pitchFamily="34" charset="0"/>
              </a:rPr>
              <a:t>descri</a:t>
            </a:r>
            <a:r>
              <a:rPr lang="pt-BR" sz="1200" spc="-10" dirty="0" smtClean="0">
                <a:latin typeface="Arial" pitchFamily="34" charset="0"/>
                <a:cs typeface="Arial" pitchFamily="34" charset="0"/>
              </a:rPr>
              <a:t>t</a:t>
            </a:r>
            <a:r>
              <a:rPr sz="1200" spc="-1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1200" spc="-5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 </a:t>
            </a:r>
            <a:r>
              <a:rPr sz="1200" spc="-10" dirty="0" err="1" smtClean="0">
                <a:latin typeface="Arial" pitchFamily="34" charset="0"/>
                <a:cs typeface="Arial" pitchFamily="34" charset="0"/>
              </a:rPr>
              <a:t>metodologia</a:t>
            </a:r>
            <a:r>
              <a:rPr lang="pt-BR" sz="1200" spc="-1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aplicada</a:t>
            </a:r>
            <a:r>
              <a:rPr lang="pt-BR" sz="1200" spc="1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ao</a:t>
            </a:r>
            <a:r>
              <a:rPr lang="pt-BR" sz="1200" spc="155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trabalho</a:t>
            </a:r>
            <a:r>
              <a:rPr lang="pt-BR" sz="1200" spc="16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com</a:t>
            </a:r>
            <a:r>
              <a:rPr lang="pt-BR" sz="1200" spc="15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dados</a:t>
            </a:r>
            <a:r>
              <a:rPr lang="pt-BR" sz="1200" spc="155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spc="-10" dirty="0">
                <a:latin typeface="Arial" pitchFamily="34" charset="0"/>
                <a:cs typeface="Arial" pitchFamily="34" charset="0"/>
              </a:rPr>
              <a:t>acerca </a:t>
            </a:r>
            <a:r>
              <a:rPr lang="pt-BR" sz="1200" spc="-25" dirty="0" smtClean="0">
                <a:latin typeface="Arial" pitchFamily="34" charset="0"/>
                <a:cs typeface="Arial" pitchFamily="34" charset="0"/>
              </a:rPr>
              <a:t>dos </a:t>
            </a:r>
            <a:r>
              <a:rPr lang="pt-BR" sz="1200" spc="-10" dirty="0" smtClean="0">
                <a:latin typeface="Arial" pitchFamily="34" charset="0"/>
                <a:cs typeface="Arial" pitchFamily="34" charset="0"/>
              </a:rPr>
              <a:t>materiais </a:t>
            </a:r>
            <a:r>
              <a:rPr lang="pt-BR" sz="1200" spc="-50" dirty="0" smtClean="0">
                <a:latin typeface="Arial" pitchFamily="34" charset="0"/>
                <a:cs typeface="Arial" pitchFamily="34" charset="0"/>
              </a:rPr>
              <a:t>e métodos </a:t>
            </a:r>
            <a:r>
              <a:rPr lang="pt-BR" sz="1200" spc="-2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spc="-10" dirty="0">
                <a:latin typeface="Arial" pitchFamily="34" charset="0"/>
                <a:cs typeface="Arial" pitchFamily="34" charset="0"/>
              </a:rPr>
              <a:t>utilizados</a:t>
            </a:r>
            <a:r>
              <a:rPr lang="pt-BR" sz="1200" spc="-1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1200" b="1" spc="-20" dirty="0" smtClean="0">
                <a:latin typeface="Arial" pitchFamily="34" charset="0"/>
                <a:cs typeface="Arial" pitchFamily="34" charset="0"/>
              </a:rPr>
              <a:t>Letra: </a:t>
            </a:r>
            <a:r>
              <a:rPr lang="pt-BR" sz="1200" b="1" spc="-10" dirty="0" smtClean="0">
                <a:latin typeface="Arial" pitchFamily="34" charset="0"/>
                <a:cs typeface="Arial" pitchFamily="34" charset="0"/>
              </a:rPr>
              <a:t>Arial,  tamanho: 20  e    parágrafo: </a:t>
            </a:r>
            <a:r>
              <a:rPr lang="pt-BR" sz="1200" b="1" dirty="0" smtClean="0">
                <a:latin typeface="Arial" pitchFamily="34" charset="0"/>
                <a:cs typeface="Arial" pitchFamily="34" charset="0"/>
              </a:rPr>
              <a:t>justificado.</a:t>
            </a:r>
            <a:endParaRPr lang="pt-BR" sz="1200" dirty="0">
              <a:latin typeface="Arial" pitchFamily="34" charset="0"/>
              <a:cs typeface="Arial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  <a:tabLst>
                <a:tab pos="838835" algn="l"/>
                <a:tab pos="1449705" algn="l"/>
                <a:tab pos="2490470" algn="l"/>
                <a:tab pos="2903220" algn="l"/>
              </a:tabLst>
            </a:pPr>
            <a:endParaRPr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38848" y="4653136"/>
            <a:ext cx="4253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>
                <a:latin typeface="Arial" pitchFamily="34" charset="0"/>
                <a:cs typeface="Arial" pitchFamily="34" charset="0"/>
              </a:rPr>
              <a:t>Descrever as principais conclusões do trabalho.</a:t>
            </a:r>
          </a:p>
          <a:p>
            <a:pPr algn="just"/>
            <a:r>
              <a:rPr lang="pt-BR" sz="1200" b="1" spc="-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Letra: </a:t>
            </a:r>
            <a:r>
              <a:rPr lang="pt-BR" sz="1200" b="1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Arial,  tamanho: 20  e parágrafo: </a:t>
            </a: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justificado.</a:t>
            </a:r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5575" y="2708920"/>
            <a:ext cx="4268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>
                <a:latin typeface="Arial" pitchFamily="34" charset="0"/>
                <a:cs typeface="Arial" pitchFamily="34" charset="0"/>
              </a:rPr>
              <a:t>Nesse espaço, escrever uma introdução breve e direta contendo objetivos do trabalho e justificativa.</a:t>
            </a:r>
          </a:p>
          <a:p>
            <a:pPr algn="just"/>
            <a:r>
              <a:rPr lang="pt-BR" sz="1200" b="1" spc="-20" dirty="0" smtClean="0">
                <a:latin typeface="Arial" pitchFamily="34" charset="0"/>
                <a:cs typeface="Arial" pitchFamily="34" charset="0"/>
              </a:rPr>
              <a:t>Letra: </a:t>
            </a:r>
            <a:r>
              <a:rPr lang="pt-BR" sz="1200" b="1" spc="-10" dirty="0" smtClean="0">
                <a:latin typeface="Arial" pitchFamily="34" charset="0"/>
                <a:cs typeface="Arial" pitchFamily="34" charset="0"/>
              </a:rPr>
              <a:t>Arial,  tamanho: 20  e    parágrafo: </a:t>
            </a:r>
            <a:r>
              <a:rPr lang="pt-BR" sz="1200" b="1" dirty="0" smtClean="0">
                <a:latin typeface="Arial" pitchFamily="34" charset="0"/>
                <a:cs typeface="Arial" pitchFamily="34" charset="0"/>
              </a:rPr>
              <a:t>justificado.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119">
            <a:extLst>
              <a:ext uri="{FF2B5EF4-FFF2-40B4-BE49-F238E27FC236}">
                <a16:creationId xmlns="" xmlns:a16="http://schemas.microsoft.com/office/drawing/2014/main" id="{AE1F6505-2EBF-BDC3-BE9A-A5C880106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43" y="3645024"/>
            <a:ext cx="4315723" cy="285036"/>
          </a:xfrm>
          <a:prstGeom prst="rect">
            <a:avLst/>
          </a:prstGeom>
          <a:solidFill>
            <a:srgbClr val="21BBC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4577" tIns="47288" rIns="94577" bIns="47288"/>
          <a:lstStyle>
            <a:lvl1pPr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200" b="1" dirty="0" smtClean="0">
                <a:cs typeface="Arial" pitchFamily="34" charset="0"/>
              </a:rPr>
              <a:t>DESENVOLVIMENTO</a:t>
            </a:r>
            <a:endParaRPr lang="pt-BR" altLang="pt-BR" sz="1200" b="1" dirty="0">
              <a:cs typeface="Arial" pitchFamily="34" charset="0"/>
            </a:endParaRPr>
          </a:p>
        </p:txBody>
      </p:sp>
      <p:sp>
        <p:nvSpPr>
          <p:cNvPr id="28" name="Retângulo 27">
            <a:extLst>
              <a:ext uri="{FF2B5EF4-FFF2-40B4-BE49-F238E27FC236}">
                <a16:creationId xmlns="" xmlns:a16="http://schemas.microsoft.com/office/drawing/2014/main" id="{32CB0656-4473-45D0-25D7-761E395899A8}"/>
              </a:ext>
            </a:extLst>
          </p:cNvPr>
          <p:cNvSpPr/>
          <p:nvPr/>
        </p:nvSpPr>
        <p:spPr>
          <a:xfrm>
            <a:off x="121890" y="4005064"/>
            <a:ext cx="4307571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26802" y="3997513"/>
            <a:ext cx="4268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>
                <a:latin typeface="Arial" pitchFamily="34" charset="0"/>
                <a:cs typeface="Arial" pitchFamily="34" charset="0"/>
              </a:rPr>
              <a:t>Neste espaço devem ser descritos os principais dados relevantes para o desenvolvimento da pesquisa. </a:t>
            </a:r>
            <a:r>
              <a:rPr lang="pt-BR" sz="1200" b="1" spc="-20" dirty="0" smtClean="0">
                <a:latin typeface="Arial" pitchFamily="34" charset="0"/>
                <a:cs typeface="Arial" pitchFamily="34" charset="0"/>
              </a:rPr>
              <a:t>Letra: </a:t>
            </a:r>
            <a:r>
              <a:rPr lang="pt-BR" sz="1200" b="1" spc="-10" dirty="0" smtClean="0">
                <a:latin typeface="Arial" pitchFamily="34" charset="0"/>
                <a:cs typeface="Arial" pitchFamily="34" charset="0"/>
              </a:rPr>
              <a:t>Arial,  tamanho: 20  e    parágrafo: </a:t>
            </a:r>
            <a:r>
              <a:rPr lang="pt-BR" sz="1200" b="1" dirty="0" smtClean="0">
                <a:latin typeface="Arial" pitchFamily="34" charset="0"/>
                <a:cs typeface="Arial" pitchFamily="34" charset="0"/>
              </a:rPr>
              <a:t>justificado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67">
            <a:extLst>
              <a:ext uri="{FF2B5EF4-FFF2-40B4-BE49-F238E27FC236}">
                <a16:creationId xmlns="" xmlns:a16="http://schemas.microsoft.com/office/drawing/2014/main" id="{B2E83A4A-C543-E9ED-8764-5221B1FB0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0321" y="5517232"/>
            <a:ext cx="4340655" cy="271482"/>
          </a:xfrm>
          <a:prstGeom prst="rect">
            <a:avLst/>
          </a:prstGeom>
          <a:solidFill>
            <a:srgbClr val="21BBC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4577" tIns="47288" rIns="94577" bIns="47288"/>
          <a:lstStyle>
            <a:lvl1pPr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200" b="1" dirty="0" smtClean="0"/>
              <a:t>REFERÊNCIAS</a:t>
            </a:r>
            <a:endParaRPr lang="pt-BR" altLang="pt-BR" sz="1200" b="1" dirty="0"/>
          </a:p>
        </p:txBody>
      </p:sp>
      <p:sp>
        <p:nvSpPr>
          <p:cNvPr id="31" name="Retângulo 30">
            <a:extLst>
              <a:ext uri="{FF2B5EF4-FFF2-40B4-BE49-F238E27FC236}">
                <a16:creationId xmlns="" xmlns:a16="http://schemas.microsoft.com/office/drawing/2014/main" id="{38B69060-450A-AED9-43EC-E233CF6DC0BA}"/>
              </a:ext>
            </a:extLst>
          </p:cNvPr>
          <p:cNvSpPr/>
          <p:nvPr/>
        </p:nvSpPr>
        <p:spPr>
          <a:xfrm>
            <a:off x="4596863" y="5839258"/>
            <a:ext cx="4340655" cy="7010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endParaRPr lang="pt-BR" sz="1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4656917" y="5877272"/>
            <a:ext cx="4220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Incluir as referências utilizadas!</a:t>
            </a:r>
          </a:p>
          <a:p>
            <a:r>
              <a:rPr lang="pt-BR" sz="1200" b="1" spc="-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Letra: </a:t>
            </a:r>
            <a:r>
              <a:rPr lang="pt-BR" sz="1200" b="1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Arial,  tamanho: 16  e parágrafo: </a:t>
            </a:r>
            <a:r>
              <a:rPr lang="pt-BR" sz="1200" b="1" dirty="0" smtClean="0">
                <a:latin typeface="Arial" pitchFamily="34" charset="0"/>
                <a:cs typeface="Arial" pitchFamily="34" charset="0"/>
              </a:rPr>
              <a:t>Alinhado à esquerda.</a:t>
            </a:r>
            <a:endParaRPr lang="pt-BR" sz="1200" dirty="0" smtClean="0"/>
          </a:p>
          <a:p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3133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179</Words>
  <Application>Microsoft Office PowerPoint</Application>
  <PresentationFormat>Apresentação na tela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Isabele Alcoforado</dc:creator>
  <cp:lastModifiedBy>Isabele Alcoforado</cp:lastModifiedBy>
  <cp:revision>3</cp:revision>
  <dcterms:created xsi:type="dcterms:W3CDTF">2024-05-03T14:38:14Z</dcterms:created>
  <dcterms:modified xsi:type="dcterms:W3CDTF">2024-05-03T15:47:22Z</dcterms:modified>
</cp:coreProperties>
</file>